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Lora"/>
      <p:regular r:id="rId15"/>
    </p:embeddedFont>
    <p:embeddedFont>
      <p:font typeface="Lora"/>
      <p:regular r:id="rId16"/>
    </p:embeddedFont>
    <p:embeddedFont>
      <p:font typeface="Lora"/>
      <p:regular r:id="rId17"/>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2197656"/>
            <a:ext cx="7468553" cy="1943100"/>
          </a:xfrm>
          <a:prstGeom prst="rect">
            <a:avLst/>
          </a:prstGeom>
          <a:noFill/>
          <a:ln/>
        </p:spPr>
        <p:txBody>
          <a:bodyPr wrap="square" lIns="0" tIns="0" rIns="0" bIns="0" rtlCol="0" anchor="t"/>
          <a:lstStyle/>
          <a:p>
            <a:pPr indent="0" marL="0">
              <a:lnSpc>
                <a:spcPts val="7650"/>
              </a:lnSpc>
              <a:buNone/>
            </a:pPr>
            <a:r>
              <a:rPr lang="en-US" sz="6100" dirty="0">
                <a:solidFill>
                  <a:srgbClr val="F98AC7"/>
                </a:solidFill>
                <a:latin typeface="Lora" pitchFamily="34" charset="0"/>
                <a:ea typeface="Lora" pitchFamily="34" charset="-122"/>
                <a:cs typeface="Lora" pitchFamily="34" charset="-120"/>
              </a:rPr>
              <a:t>Event Handling in Web Technologies</a:t>
            </a:r>
            <a:endParaRPr lang="en-US" sz="6100" dirty="0"/>
          </a:p>
        </p:txBody>
      </p:sp>
      <p:sp>
        <p:nvSpPr>
          <p:cNvPr id="4" name="Text 1"/>
          <p:cNvSpPr/>
          <p:nvPr/>
        </p:nvSpPr>
        <p:spPr>
          <a:xfrm>
            <a:off x="6324124" y="4499729"/>
            <a:ext cx="7468553" cy="1532096"/>
          </a:xfrm>
          <a:prstGeom prst="rect">
            <a:avLst/>
          </a:prstGeom>
          <a:noFill/>
          <a:ln/>
        </p:spPr>
        <p:txBody>
          <a:bodyPr wrap="squar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Event handling is a crucial aspect of web development that allows websites to respond to user interactions and dynamic changes. This presentation explores the core principles of event handling and how they empower developers to build interactive and responsive web experiences.</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71644" y="922615"/>
            <a:ext cx="7528203" cy="648414"/>
          </a:xfrm>
          <a:prstGeom prst="rect">
            <a:avLst/>
          </a:prstGeom>
          <a:noFill/>
          <a:ln/>
        </p:spPr>
        <p:txBody>
          <a:bodyPr wrap="none" lIns="0" tIns="0" rIns="0" bIns="0" rtlCol="0" anchor="t"/>
          <a:lstStyle/>
          <a:p>
            <a:pPr indent="0" marL="0">
              <a:lnSpc>
                <a:spcPts val="5100"/>
              </a:lnSpc>
              <a:buNone/>
            </a:pPr>
            <a:r>
              <a:rPr lang="en-US" sz="4050" dirty="0">
                <a:solidFill>
                  <a:srgbClr val="F98AC7"/>
                </a:solidFill>
                <a:latin typeface="Lora" pitchFamily="34" charset="0"/>
                <a:ea typeface="Lora" pitchFamily="34" charset="-122"/>
                <a:cs typeface="Lora" pitchFamily="34" charset="-120"/>
              </a:rPr>
              <a:t>Introduction to Event Handling</a:t>
            </a:r>
            <a:endParaRPr lang="en-US" sz="4050" dirty="0"/>
          </a:p>
        </p:txBody>
      </p:sp>
      <p:sp>
        <p:nvSpPr>
          <p:cNvPr id="4" name="Text 1"/>
          <p:cNvSpPr/>
          <p:nvPr/>
        </p:nvSpPr>
        <p:spPr>
          <a:xfrm>
            <a:off x="771644" y="1901666"/>
            <a:ext cx="7600712" cy="1411129"/>
          </a:xfrm>
          <a:prstGeom prst="rect">
            <a:avLst/>
          </a:prstGeom>
          <a:noFill/>
          <a:ln/>
        </p:spPr>
        <p:txBody>
          <a:bodyPr wrap="square" lIns="0" tIns="0" rIns="0" bIns="0" rtlCol="0" anchor="t"/>
          <a:lstStyle/>
          <a:p>
            <a:pPr indent="0" marL="0">
              <a:lnSpc>
                <a:spcPts val="2750"/>
              </a:lnSpc>
              <a:buNone/>
            </a:pPr>
            <a:r>
              <a:rPr lang="en-US" sz="1700" dirty="0">
                <a:solidFill>
                  <a:srgbClr val="D6E5EF"/>
                </a:solidFill>
                <a:latin typeface="Source Sans Pro" pitchFamily="34" charset="0"/>
                <a:ea typeface="Source Sans Pro" pitchFamily="34" charset="-122"/>
                <a:cs typeface="Source Sans Pro" pitchFamily="34" charset="-120"/>
              </a:rPr>
              <a:t>Event handling is the process of responding to events that occur in a web application. These events can include user actions, such as mouse clicks or keyboard input, as well as system-generated events, such as page loads or window resizes.</a:t>
            </a:r>
            <a:endParaRPr lang="en-US" sz="1700" dirty="0"/>
          </a:p>
        </p:txBody>
      </p:sp>
      <p:sp>
        <p:nvSpPr>
          <p:cNvPr id="5" name="Shape 2"/>
          <p:cNvSpPr/>
          <p:nvPr/>
        </p:nvSpPr>
        <p:spPr>
          <a:xfrm>
            <a:off x="771644" y="3808809"/>
            <a:ext cx="496014" cy="496014"/>
          </a:xfrm>
          <a:prstGeom prst="roundRect">
            <a:avLst>
              <a:gd name="adj" fmla="val 6668"/>
            </a:avLst>
          </a:prstGeom>
          <a:solidFill>
            <a:srgbClr val="444752"/>
          </a:solidFill>
          <a:ln/>
        </p:spPr>
      </p:sp>
      <p:sp>
        <p:nvSpPr>
          <p:cNvPr id="6" name="Text 3"/>
          <p:cNvSpPr/>
          <p:nvPr/>
        </p:nvSpPr>
        <p:spPr>
          <a:xfrm>
            <a:off x="962978" y="3901202"/>
            <a:ext cx="113348" cy="311229"/>
          </a:xfrm>
          <a:prstGeom prst="rect">
            <a:avLst/>
          </a:prstGeom>
          <a:noFill/>
          <a:ln/>
        </p:spPr>
        <p:txBody>
          <a:bodyPr wrap="none" lIns="0" tIns="0" rIns="0" bIns="0" rtlCol="0" anchor="t"/>
          <a:lstStyle/>
          <a:p>
            <a:pPr algn="ctr" indent="0" marL="0">
              <a:lnSpc>
                <a:spcPts val="2450"/>
              </a:lnSpc>
              <a:buNone/>
            </a:pPr>
            <a:r>
              <a:rPr lang="en-US" sz="2450" dirty="0">
                <a:solidFill>
                  <a:srgbClr val="D6E5EF"/>
                </a:solidFill>
                <a:latin typeface="Lora" pitchFamily="34" charset="0"/>
                <a:ea typeface="Lora" pitchFamily="34" charset="-122"/>
                <a:cs typeface="Lora" pitchFamily="34" charset="-120"/>
              </a:rPr>
              <a:t>1</a:t>
            </a:r>
            <a:endParaRPr lang="en-US" sz="2450" dirty="0"/>
          </a:p>
        </p:txBody>
      </p:sp>
      <p:sp>
        <p:nvSpPr>
          <p:cNvPr id="7" name="Text 4"/>
          <p:cNvSpPr/>
          <p:nvPr/>
        </p:nvSpPr>
        <p:spPr>
          <a:xfrm>
            <a:off x="1488043" y="3808809"/>
            <a:ext cx="2593896" cy="324207"/>
          </a:xfrm>
          <a:prstGeom prst="rect">
            <a:avLst/>
          </a:prstGeom>
          <a:noFill/>
          <a:ln/>
        </p:spPr>
        <p:txBody>
          <a:bodyPr wrap="none" lIns="0" tIns="0" rIns="0" bIns="0" rtlCol="0" anchor="t"/>
          <a:lstStyle/>
          <a:p>
            <a:pPr indent="0" marL="0">
              <a:lnSpc>
                <a:spcPts val="2550"/>
              </a:lnSpc>
              <a:buNone/>
            </a:pPr>
            <a:r>
              <a:rPr lang="en-US" sz="2000" dirty="0">
                <a:solidFill>
                  <a:srgbClr val="D6E5EF"/>
                </a:solidFill>
                <a:latin typeface="Lora" pitchFamily="34" charset="0"/>
                <a:ea typeface="Lora" pitchFamily="34" charset="-122"/>
                <a:cs typeface="Lora" pitchFamily="34" charset="-120"/>
              </a:rPr>
              <a:t>User Interactions</a:t>
            </a:r>
            <a:endParaRPr lang="en-US" sz="2000" dirty="0"/>
          </a:p>
        </p:txBody>
      </p:sp>
      <p:sp>
        <p:nvSpPr>
          <p:cNvPr id="8" name="Text 5"/>
          <p:cNvSpPr/>
          <p:nvPr/>
        </p:nvSpPr>
        <p:spPr>
          <a:xfrm>
            <a:off x="1488043" y="4265295"/>
            <a:ext cx="2973824" cy="1058347"/>
          </a:xfrm>
          <a:prstGeom prst="rect">
            <a:avLst/>
          </a:prstGeom>
          <a:noFill/>
          <a:ln/>
        </p:spPr>
        <p:txBody>
          <a:bodyPr wrap="square" lIns="0" tIns="0" rIns="0" bIns="0" rtlCol="0" anchor="t"/>
          <a:lstStyle/>
          <a:p>
            <a:pPr indent="0" marL="0">
              <a:lnSpc>
                <a:spcPts val="2750"/>
              </a:lnSpc>
              <a:buNone/>
            </a:pPr>
            <a:r>
              <a:rPr lang="en-US" sz="1700" dirty="0">
                <a:solidFill>
                  <a:srgbClr val="D6E5EF"/>
                </a:solidFill>
                <a:latin typeface="Source Sans Pro" pitchFamily="34" charset="0"/>
                <a:ea typeface="Source Sans Pro" pitchFamily="34" charset="-122"/>
                <a:cs typeface="Source Sans Pro" pitchFamily="34" charset="-120"/>
              </a:rPr>
              <a:t>Events triggered by user actions like mouse clicks, key presses, and form submissions.</a:t>
            </a:r>
            <a:endParaRPr lang="en-US" sz="1700" dirty="0"/>
          </a:p>
        </p:txBody>
      </p:sp>
      <p:sp>
        <p:nvSpPr>
          <p:cNvPr id="9" name="Shape 6"/>
          <p:cNvSpPr/>
          <p:nvPr/>
        </p:nvSpPr>
        <p:spPr>
          <a:xfrm>
            <a:off x="4682252" y="3808809"/>
            <a:ext cx="496014" cy="496014"/>
          </a:xfrm>
          <a:prstGeom prst="roundRect">
            <a:avLst>
              <a:gd name="adj" fmla="val 6668"/>
            </a:avLst>
          </a:prstGeom>
          <a:solidFill>
            <a:srgbClr val="444752"/>
          </a:solidFill>
          <a:ln/>
        </p:spPr>
      </p:sp>
      <p:sp>
        <p:nvSpPr>
          <p:cNvPr id="10" name="Text 7"/>
          <p:cNvSpPr/>
          <p:nvPr/>
        </p:nvSpPr>
        <p:spPr>
          <a:xfrm>
            <a:off x="4846677" y="3901202"/>
            <a:ext cx="167164" cy="311229"/>
          </a:xfrm>
          <a:prstGeom prst="rect">
            <a:avLst/>
          </a:prstGeom>
          <a:noFill/>
          <a:ln/>
        </p:spPr>
        <p:txBody>
          <a:bodyPr wrap="none" lIns="0" tIns="0" rIns="0" bIns="0" rtlCol="0" anchor="t"/>
          <a:lstStyle/>
          <a:p>
            <a:pPr algn="ctr" indent="0" marL="0">
              <a:lnSpc>
                <a:spcPts val="2450"/>
              </a:lnSpc>
              <a:buNone/>
            </a:pPr>
            <a:r>
              <a:rPr lang="en-US" sz="2450" dirty="0">
                <a:solidFill>
                  <a:srgbClr val="D6E5EF"/>
                </a:solidFill>
                <a:latin typeface="Lora" pitchFamily="34" charset="0"/>
                <a:ea typeface="Lora" pitchFamily="34" charset="-122"/>
                <a:cs typeface="Lora" pitchFamily="34" charset="-120"/>
              </a:rPr>
              <a:t>2</a:t>
            </a:r>
            <a:endParaRPr lang="en-US" sz="2450" dirty="0"/>
          </a:p>
        </p:txBody>
      </p:sp>
      <p:sp>
        <p:nvSpPr>
          <p:cNvPr id="11" name="Text 8"/>
          <p:cNvSpPr/>
          <p:nvPr/>
        </p:nvSpPr>
        <p:spPr>
          <a:xfrm>
            <a:off x="5398651" y="3808809"/>
            <a:ext cx="2593896" cy="324207"/>
          </a:xfrm>
          <a:prstGeom prst="rect">
            <a:avLst/>
          </a:prstGeom>
          <a:noFill/>
          <a:ln/>
        </p:spPr>
        <p:txBody>
          <a:bodyPr wrap="none" lIns="0" tIns="0" rIns="0" bIns="0" rtlCol="0" anchor="t"/>
          <a:lstStyle/>
          <a:p>
            <a:pPr indent="0" marL="0">
              <a:lnSpc>
                <a:spcPts val="2550"/>
              </a:lnSpc>
              <a:buNone/>
            </a:pPr>
            <a:r>
              <a:rPr lang="en-US" sz="2000" dirty="0">
                <a:solidFill>
                  <a:srgbClr val="D6E5EF"/>
                </a:solidFill>
                <a:latin typeface="Lora" pitchFamily="34" charset="0"/>
                <a:ea typeface="Lora" pitchFamily="34" charset="-122"/>
                <a:cs typeface="Lora" pitchFamily="34" charset="-120"/>
              </a:rPr>
              <a:t>System Events</a:t>
            </a:r>
            <a:endParaRPr lang="en-US" sz="2000" dirty="0"/>
          </a:p>
        </p:txBody>
      </p:sp>
      <p:sp>
        <p:nvSpPr>
          <p:cNvPr id="12" name="Text 9"/>
          <p:cNvSpPr/>
          <p:nvPr/>
        </p:nvSpPr>
        <p:spPr>
          <a:xfrm>
            <a:off x="5398651" y="4265295"/>
            <a:ext cx="2973824" cy="1411129"/>
          </a:xfrm>
          <a:prstGeom prst="rect">
            <a:avLst/>
          </a:prstGeom>
          <a:noFill/>
          <a:ln/>
        </p:spPr>
        <p:txBody>
          <a:bodyPr wrap="square" lIns="0" tIns="0" rIns="0" bIns="0" rtlCol="0" anchor="t"/>
          <a:lstStyle/>
          <a:p>
            <a:pPr indent="0" marL="0">
              <a:lnSpc>
                <a:spcPts val="2750"/>
              </a:lnSpc>
              <a:buNone/>
            </a:pPr>
            <a:r>
              <a:rPr lang="en-US" sz="1700" dirty="0">
                <a:solidFill>
                  <a:srgbClr val="D6E5EF"/>
                </a:solidFill>
                <a:latin typeface="Source Sans Pro" pitchFamily="34" charset="0"/>
                <a:ea typeface="Source Sans Pro" pitchFamily="34" charset="-122"/>
                <a:cs typeface="Source Sans Pro" pitchFamily="34" charset="-120"/>
              </a:rPr>
              <a:t>Events triggered by the browser or operating system, such as page loads, window resizes, and network errors.</a:t>
            </a:r>
            <a:endParaRPr lang="en-US" sz="1700" dirty="0"/>
          </a:p>
        </p:txBody>
      </p:sp>
      <p:sp>
        <p:nvSpPr>
          <p:cNvPr id="13" name="Shape 10"/>
          <p:cNvSpPr/>
          <p:nvPr/>
        </p:nvSpPr>
        <p:spPr>
          <a:xfrm>
            <a:off x="771644" y="6144816"/>
            <a:ext cx="496014" cy="496014"/>
          </a:xfrm>
          <a:prstGeom prst="roundRect">
            <a:avLst>
              <a:gd name="adj" fmla="val 6668"/>
            </a:avLst>
          </a:prstGeom>
          <a:solidFill>
            <a:srgbClr val="444752"/>
          </a:solidFill>
          <a:ln/>
        </p:spPr>
      </p:sp>
      <p:sp>
        <p:nvSpPr>
          <p:cNvPr id="14" name="Text 11"/>
          <p:cNvSpPr/>
          <p:nvPr/>
        </p:nvSpPr>
        <p:spPr>
          <a:xfrm>
            <a:off x="932974" y="6237208"/>
            <a:ext cx="173355" cy="311229"/>
          </a:xfrm>
          <a:prstGeom prst="rect">
            <a:avLst/>
          </a:prstGeom>
          <a:noFill/>
          <a:ln/>
        </p:spPr>
        <p:txBody>
          <a:bodyPr wrap="none" lIns="0" tIns="0" rIns="0" bIns="0" rtlCol="0" anchor="t"/>
          <a:lstStyle/>
          <a:p>
            <a:pPr algn="ctr" indent="0" marL="0">
              <a:lnSpc>
                <a:spcPts val="2450"/>
              </a:lnSpc>
              <a:buNone/>
            </a:pPr>
            <a:r>
              <a:rPr lang="en-US" sz="2450" dirty="0">
                <a:solidFill>
                  <a:srgbClr val="D6E5EF"/>
                </a:solidFill>
                <a:latin typeface="Lora" pitchFamily="34" charset="0"/>
                <a:ea typeface="Lora" pitchFamily="34" charset="-122"/>
                <a:cs typeface="Lora" pitchFamily="34" charset="-120"/>
              </a:rPr>
              <a:t>3</a:t>
            </a:r>
            <a:endParaRPr lang="en-US" sz="2450" dirty="0"/>
          </a:p>
        </p:txBody>
      </p:sp>
      <p:sp>
        <p:nvSpPr>
          <p:cNvPr id="15" name="Text 12"/>
          <p:cNvSpPr/>
          <p:nvPr/>
        </p:nvSpPr>
        <p:spPr>
          <a:xfrm>
            <a:off x="1488043" y="6144816"/>
            <a:ext cx="2593896" cy="324207"/>
          </a:xfrm>
          <a:prstGeom prst="rect">
            <a:avLst/>
          </a:prstGeom>
          <a:noFill/>
          <a:ln/>
        </p:spPr>
        <p:txBody>
          <a:bodyPr wrap="none" lIns="0" tIns="0" rIns="0" bIns="0" rtlCol="0" anchor="t"/>
          <a:lstStyle/>
          <a:p>
            <a:pPr indent="0" marL="0">
              <a:lnSpc>
                <a:spcPts val="2550"/>
              </a:lnSpc>
              <a:buNone/>
            </a:pPr>
            <a:r>
              <a:rPr lang="en-US" sz="2000" dirty="0">
                <a:solidFill>
                  <a:srgbClr val="D6E5EF"/>
                </a:solidFill>
                <a:latin typeface="Lora" pitchFamily="34" charset="0"/>
                <a:ea typeface="Lora" pitchFamily="34" charset="-122"/>
                <a:cs typeface="Lora" pitchFamily="34" charset="-120"/>
              </a:rPr>
              <a:t>Dynamic Changes</a:t>
            </a:r>
            <a:endParaRPr lang="en-US" sz="2000" dirty="0"/>
          </a:p>
        </p:txBody>
      </p:sp>
      <p:sp>
        <p:nvSpPr>
          <p:cNvPr id="16" name="Text 13"/>
          <p:cNvSpPr/>
          <p:nvPr/>
        </p:nvSpPr>
        <p:spPr>
          <a:xfrm>
            <a:off x="1488043" y="6601301"/>
            <a:ext cx="6884313" cy="705564"/>
          </a:xfrm>
          <a:prstGeom prst="rect">
            <a:avLst/>
          </a:prstGeom>
          <a:noFill/>
          <a:ln/>
        </p:spPr>
        <p:txBody>
          <a:bodyPr wrap="square" lIns="0" tIns="0" rIns="0" bIns="0" rtlCol="0" anchor="t"/>
          <a:lstStyle/>
          <a:p>
            <a:pPr indent="0" marL="0">
              <a:lnSpc>
                <a:spcPts val="2750"/>
              </a:lnSpc>
              <a:buNone/>
            </a:pPr>
            <a:r>
              <a:rPr lang="en-US" sz="1700" dirty="0">
                <a:solidFill>
                  <a:srgbClr val="D6E5EF"/>
                </a:solidFill>
                <a:latin typeface="Source Sans Pro" pitchFamily="34" charset="0"/>
                <a:ea typeface="Source Sans Pro" pitchFamily="34" charset="-122"/>
                <a:cs typeface="Source Sans Pro" pitchFamily="34" charset="-120"/>
              </a:rPr>
              <a:t>Events triggered by changes in the DOM, such as element additions, removals, or modifications.</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6625"/>
          </a:xfrm>
          <a:prstGeom prst="rect">
            <a:avLst/>
          </a:prstGeom>
        </p:spPr>
      </p:pic>
      <p:sp>
        <p:nvSpPr>
          <p:cNvPr id="3" name="Text 0"/>
          <p:cNvSpPr/>
          <p:nvPr/>
        </p:nvSpPr>
        <p:spPr>
          <a:xfrm>
            <a:off x="6272451" y="617577"/>
            <a:ext cx="6757749" cy="660559"/>
          </a:xfrm>
          <a:prstGeom prst="rect">
            <a:avLst/>
          </a:prstGeom>
          <a:noFill/>
          <a:ln/>
        </p:spPr>
        <p:txBody>
          <a:bodyPr wrap="none" lIns="0" tIns="0" rIns="0" bIns="0" rtlCol="0" anchor="t"/>
          <a:lstStyle/>
          <a:p>
            <a:pPr indent="0" marL="0">
              <a:lnSpc>
                <a:spcPts val="5200"/>
              </a:lnSpc>
              <a:buNone/>
            </a:pPr>
            <a:r>
              <a:rPr lang="en-US" sz="4150" dirty="0">
                <a:solidFill>
                  <a:srgbClr val="F98AC7"/>
                </a:solidFill>
                <a:latin typeface="Lora" pitchFamily="34" charset="0"/>
                <a:ea typeface="Lora" pitchFamily="34" charset="-122"/>
                <a:cs typeface="Lora" pitchFamily="34" charset="-120"/>
              </a:rPr>
              <a:t>Event Types and Properties</a:t>
            </a:r>
            <a:endParaRPr lang="en-US" sz="4150" dirty="0"/>
          </a:p>
        </p:txBody>
      </p:sp>
      <p:sp>
        <p:nvSpPr>
          <p:cNvPr id="4" name="Text 1"/>
          <p:cNvSpPr/>
          <p:nvPr/>
        </p:nvSpPr>
        <p:spPr>
          <a:xfrm>
            <a:off x="6272451" y="1614964"/>
            <a:ext cx="7571899" cy="1078349"/>
          </a:xfrm>
          <a:prstGeom prst="rect">
            <a:avLst/>
          </a:prstGeom>
          <a:noFill/>
          <a:ln/>
        </p:spPr>
        <p:txBody>
          <a:bodyPr wrap="square" lIns="0" tIns="0" rIns="0" bIns="0" rtlCol="0" anchor="t"/>
          <a:lstStyle/>
          <a:p>
            <a:pPr indent="0" marL="0">
              <a:lnSpc>
                <a:spcPts val="2800"/>
              </a:lnSpc>
              <a:buNone/>
            </a:pPr>
            <a:r>
              <a:rPr lang="en-US" sz="1750" dirty="0">
                <a:solidFill>
                  <a:srgbClr val="D6E5EF"/>
                </a:solidFill>
                <a:latin typeface="Source Sans Pro" pitchFamily="34" charset="0"/>
                <a:ea typeface="Source Sans Pro" pitchFamily="34" charset="-122"/>
                <a:cs typeface="Source Sans Pro" pitchFamily="34" charset="-120"/>
              </a:rPr>
              <a:t>Each event type has a set of properties that provide additional information about the event. These properties can be accessed through the event object, which is passed as an argument to the event handler function.</a:t>
            </a:r>
            <a:endParaRPr lang="en-US" sz="1750" dirty="0"/>
          </a:p>
        </p:txBody>
      </p:sp>
      <p:sp>
        <p:nvSpPr>
          <p:cNvPr id="5" name="Shape 2"/>
          <p:cNvSpPr/>
          <p:nvPr/>
        </p:nvSpPr>
        <p:spPr>
          <a:xfrm>
            <a:off x="6272451" y="2945963"/>
            <a:ext cx="7571899" cy="4673084"/>
          </a:xfrm>
          <a:prstGeom prst="roundRect">
            <a:avLst>
              <a:gd name="adj" fmla="val 721"/>
            </a:avLst>
          </a:prstGeom>
          <a:noFill/>
          <a:ln w="7620">
            <a:solidFill>
              <a:srgbClr val="FFFFFF">
                <a:alpha val="24000"/>
              </a:srgbClr>
            </a:solidFill>
            <a:prstDash val="solid"/>
          </a:ln>
        </p:spPr>
      </p:sp>
      <p:sp>
        <p:nvSpPr>
          <p:cNvPr id="6" name="Shape 3"/>
          <p:cNvSpPr/>
          <p:nvPr/>
        </p:nvSpPr>
        <p:spPr>
          <a:xfrm>
            <a:off x="6280071" y="2953583"/>
            <a:ext cx="7556659" cy="644009"/>
          </a:xfrm>
          <a:prstGeom prst="rect">
            <a:avLst/>
          </a:prstGeom>
          <a:solidFill>
            <a:srgbClr val="FFFFFF">
              <a:alpha val="4000"/>
            </a:srgbClr>
          </a:solidFill>
          <a:ln/>
        </p:spPr>
      </p:sp>
      <p:sp>
        <p:nvSpPr>
          <p:cNvPr id="7" name="Text 4"/>
          <p:cNvSpPr/>
          <p:nvPr/>
        </p:nvSpPr>
        <p:spPr>
          <a:xfrm>
            <a:off x="6504623" y="3095863"/>
            <a:ext cx="3325416" cy="359450"/>
          </a:xfrm>
          <a:prstGeom prst="rect">
            <a:avLst/>
          </a:prstGeom>
          <a:noFill/>
          <a:ln/>
        </p:spPr>
        <p:txBody>
          <a:bodyPr wrap="none" lIns="0" tIns="0" rIns="0" bIns="0" rtlCol="0" anchor="t"/>
          <a:lstStyle/>
          <a:p>
            <a:pPr indent="0" marL="0">
              <a:lnSpc>
                <a:spcPts val="2800"/>
              </a:lnSpc>
              <a:buNone/>
            </a:pPr>
            <a:r>
              <a:rPr lang="en-US" sz="1750" dirty="0">
                <a:solidFill>
                  <a:srgbClr val="D6E5EF"/>
                </a:solidFill>
                <a:latin typeface="Source Sans Pro" pitchFamily="34" charset="0"/>
                <a:ea typeface="Source Sans Pro" pitchFamily="34" charset="-122"/>
                <a:cs typeface="Source Sans Pro" pitchFamily="34" charset="-120"/>
              </a:rPr>
              <a:t>Event Type</a:t>
            </a:r>
            <a:endParaRPr lang="en-US" sz="1750" dirty="0"/>
          </a:p>
        </p:txBody>
      </p:sp>
      <p:sp>
        <p:nvSpPr>
          <p:cNvPr id="8" name="Text 5"/>
          <p:cNvSpPr/>
          <p:nvPr/>
        </p:nvSpPr>
        <p:spPr>
          <a:xfrm>
            <a:off x="10286762" y="3095863"/>
            <a:ext cx="3325416" cy="359450"/>
          </a:xfrm>
          <a:prstGeom prst="rect">
            <a:avLst/>
          </a:prstGeom>
          <a:noFill/>
          <a:ln/>
        </p:spPr>
        <p:txBody>
          <a:bodyPr wrap="none" lIns="0" tIns="0" rIns="0" bIns="0" rtlCol="0" anchor="t"/>
          <a:lstStyle/>
          <a:p>
            <a:pPr indent="0" marL="0">
              <a:lnSpc>
                <a:spcPts val="2800"/>
              </a:lnSpc>
              <a:buNone/>
            </a:pPr>
            <a:r>
              <a:rPr lang="en-US" sz="1750" dirty="0">
                <a:solidFill>
                  <a:srgbClr val="D6E5EF"/>
                </a:solidFill>
                <a:latin typeface="Source Sans Pro" pitchFamily="34" charset="0"/>
                <a:ea typeface="Source Sans Pro" pitchFamily="34" charset="-122"/>
                <a:cs typeface="Source Sans Pro" pitchFamily="34" charset="-120"/>
              </a:rPr>
              <a:t>Description</a:t>
            </a:r>
            <a:endParaRPr lang="en-US" sz="1750" dirty="0"/>
          </a:p>
        </p:txBody>
      </p:sp>
      <p:sp>
        <p:nvSpPr>
          <p:cNvPr id="9" name="Shape 6"/>
          <p:cNvSpPr/>
          <p:nvPr/>
        </p:nvSpPr>
        <p:spPr>
          <a:xfrm>
            <a:off x="6280071" y="3597593"/>
            <a:ext cx="7556659" cy="1003459"/>
          </a:xfrm>
          <a:prstGeom prst="rect">
            <a:avLst/>
          </a:prstGeom>
          <a:solidFill>
            <a:srgbClr val="000000">
              <a:alpha val="4000"/>
            </a:srgbClr>
          </a:solidFill>
          <a:ln/>
        </p:spPr>
      </p:sp>
      <p:sp>
        <p:nvSpPr>
          <p:cNvPr id="10" name="Text 7"/>
          <p:cNvSpPr/>
          <p:nvPr/>
        </p:nvSpPr>
        <p:spPr>
          <a:xfrm>
            <a:off x="6504623" y="3739872"/>
            <a:ext cx="3325416" cy="359450"/>
          </a:xfrm>
          <a:prstGeom prst="rect">
            <a:avLst/>
          </a:prstGeom>
          <a:noFill/>
          <a:ln/>
        </p:spPr>
        <p:txBody>
          <a:bodyPr wrap="none" lIns="0" tIns="0" rIns="0" bIns="0" rtlCol="0" anchor="t"/>
          <a:lstStyle/>
          <a:p>
            <a:pPr indent="0" marL="0">
              <a:lnSpc>
                <a:spcPts val="2800"/>
              </a:lnSpc>
              <a:buNone/>
            </a:pPr>
            <a:r>
              <a:rPr lang="en-US" sz="1750" dirty="0">
                <a:solidFill>
                  <a:srgbClr val="D6E5EF"/>
                </a:solidFill>
                <a:latin typeface="Source Sans Pro" pitchFamily="34" charset="0"/>
                <a:ea typeface="Source Sans Pro" pitchFamily="34" charset="-122"/>
                <a:cs typeface="Source Sans Pro" pitchFamily="34" charset="-120"/>
              </a:rPr>
              <a:t>click</a:t>
            </a:r>
            <a:endParaRPr lang="en-US" sz="1750" dirty="0"/>
          </a:p>
        </p:txBody>
      </p:sp>
      <p:sp>
        <p:nvSpPr>
          <p:cNvPr id="11" name="Text 8"/>
          <p:cNvSpPr/>
          <p:nvPr/>
        </p:nvSpPr>
        <p:spPr>
          <a:xfrm>
            <a:off x="10286762" y="3739872"/>
            <a:ext cx="3325416" cy="718899"/>
          </a:xfrm>
          <a:prstGeom prst="rect">
            <a:avLst/>
          </a:prstGeom>
          <a:noFill/>
          <a:ln/>
        </p:spPr>
        <p:txBody>
          <a:bodyPr wrap="square" lIns="0" tIns="0" rIns="0" bIns="0" rtlCol="0" anchor="t"/>
          <a:lstStyle/>
          <a:p>
            <a:pPr indent="0" marL="0">
              <a:lnSpc>
                <a:spcPts val="2800"/>
              </a:lnSpc>
              <a:buNone/>
            </a:pPr>
            <a:r>
              <a:rPr lang="en-US" sz="1750" dirty="0">
                <a:solidFill>
                  <a:srgbClr val="D6E5EF"/>
                </a:solidFill>
                <a:latin typeface="Source Sans Pro" pitchFamily="34" charset="0"/>
                <a:ea typeface="Source Sans Pro" pitchFamily="34" charset="-122"/>
                <a:cs typeface="Source Sans Pro" pitchFamily="34" charset="-120"/>
              </a:rPr>
              <a:t>Triggered when the user clicks a mouse button.</a:t>
            </a:r>
            <a:endParaRPr lang="en-US" sz="1750" dirty="0"/>
          </a:p>
        </p:txBody>
      </p:sp>
      <p:sp>
        <p:nvSpPr>
          <p:cNvPr id="12" name="Shape 9"/>
          <p:cNvSpPr/>
          <p:nvPr/>
        </p:nvSpPr>
        <p:spPr>
          <a:xfrm>
            <a:off x="6280071" y="4601051"/>
            <a:ext cx="7556659" cy="1003459"/>
          </a:xfrm>
          <a:prstGeom prst="rect">
            <a:avLst/>
          </a:prstGeom>
          <a:solidFill>
            <a:srgbClr val="FFFFFF">
              <a:alpha val="4000"/>
            </a:srgbClr>
          </a:solidFill>
          <a:ln/>
        </p:spPr>
      </p:sp>
      <p:sp>
        <p:nvSpPr>
          <p:cNvPr id="13" name="Text 10"/>
          <p:cNvSpPr/>
          <p:nvPr/>
        </p:nvSpPr>
        <p:spPr>
          <a:xfrm>
            <a:off x="6504623" y="4743331"/>
            <a:ext cx="3325416" cy="359450"/>
          </a:xfrm>
          <a:prstGeom prst="rect">
            <a:avLst/>
          </a:prstGeom>
          <a:noFill/>
          <a:ln/>
        </p:spPr>
        <p:txBody>
          <a:bodyPr wrap="none" lIns="0" tIns="0" rIns="0" bIns="0" rtlCol="0" anchor="t"/>
          <a:lstStyle/>
          <a:p>
            <a:pPr indent="0" marL="0">
              <a:lnSpc>
                <a:spcPts val="2800"/>
              </a:lnSpc>
              <a:buNone/>
            </a:pPr>
            <a:r>
              <a:rPr lang="en-US" sz="1750" dirty="0">
                <a:solidFill>
                  <a:srgbClr val="D6E5EF"/>
                </a:solidFill>
                <a:latin typeface="Source Sans Pro" pitchFamily="34" charset="0"/>
                <a:ea typeface="Source Sans Pro" pitchFamily="34" charset="-122"/>
                <a:cs typeface="Source Sans Pro" pitchFamily="34" charset="-120"/>
              </a:rPr>
              <a:t>mouseover</a:t>
            </a:r>
            <a:endParaRPr lang="en-US" sz="1750" dirty="0"/>
          </a:p>
        </p:txBody>
      </p:sp>
      <p:sp>
        <p:nvSpPr>
          <p:cNvPr id="14" name="Text 11"/>
          <p:cNvSpPr/>
          <p:nvPr/>
        </p:nvSpPr>
        <p:spPr>
          <a:xfrm>
            <a:off x="10286762" y="4743331"/>
            <a:ext cx="3325416" cy="718899"/>
          </a:xfrm>
          <a:prstGeom prst="rect">
            <a:avLst/>
          </a:prstGeom>
          <a:noFill/>
          <a:ln/>
        </p:spPr>
        <p:txBody>
          <a:bodyPr wrap="square" lIns="0" tIns="0" rIns="0" bIns="0" rtlCol="0" anchor="t"/>
          <a:lstStyle/>
          <a:p>
            <a:pPr indent="0" marL="0">
              <a:lnSpc>
                <a:spcPts val="2800"/>
              </a:lnSpc>
              <a:buNone/>
            </a:pPr>
            <a:r>
              <a:rPr lang="en-US" sz="1750" dirty="0">
                <a:solidFill>
                  <a:srgbClr val="D6E5EF"/>
                </a:solidFill>
                <a:latin typeface="Source Sans Pro" pitchFamily="34" charset="0"/>
                <a:ea typeface="Source Sans Pro" pitchFamily="34" charset="-122"/>
                <a:cs typeface="Source Sans Pro" pitchFamily="34" charset="-120"/>
              </a:rPr>
              <a:t>Triggered when the mouse pointer enters an element.</a:t>
            </a:r>
            <a:endParaRPr lang="en-US" sz="1750" dirty="0"/>
          </a:p>
        </p:txBody>
      </p:sp>
      <p:sp>
        <p:nvSpPr>
          <p:cNvPr id="15" name="Shape 12"/>
          <p:cNvSpPr/>
          <p:nvPr/>
        </p:nvSpPr>
        <p:spPr>
          <a:xfrm>
            <a:off x="6280071" y="5604510"/>
            <a:ext cx="7556659" cy="1003459"/>
          </a:xfrm>
          <a:prstGeom prst="rect">
            <a:avLst/>
          </a:prstGeom>
          <a:solidFill>
            <a:srgbClr val="000000">
              <a:alpha val="4000"/>
            </a:srgbClr>
          </a:solidFill>
          <a:ln/>
        </p:spPr>
      </p:sp>
      <p:sp>
        <p:nvSpPr>
          <p:cNvPr id="16" name="Text 13"/>
          <p:cNvSpPr/>
          <p:nvPr/>
        </p:nvSpPr>
        <p:spPr>
          <a:xfrm>
            <a:off x="6504623" y="5746790"/>
            <a:ext cx="3325416" cy="359450"/>
          </a:xfrm>
          <a:prstGeom prst="rect">
            <a:avLst/>
          </a:prstGeom>
          <a:noFill/>
          <a:ln/>
        </p:spPr>
        <p:txBody>
          <a:bodyPr wrap="none" lIns="0" tIns="0" rIns="0" bIns="0" rtlCol="0" anchor="t"/>
          <a:lstStyle/>
          <a:p>
            <a:pPr indent="0" marL="0">
              <a:lnSpc>
                <a:spcPts val="2800"/>
              </a:lnSpc>
              <a:buNone/>
            </a:pPr>
            <a:r>
              <a:rPr lang="en-US" sz="1750" dirty="0">
                <a:solidFill>
                  <a:srgbClr val="D6E5EF"/>
                </a:solidFill>
                <a:latin typeface="Source Sans Pro" pitchFamily="34" charset="0"/>
                <a:ea typeface="Source Sans Pro" pitchFamily="34" charset="-122"/>
                <a:cs typeface="Source Sans Pro" pitchFamily="34" charset="-120"/>
              </a:rPr>
              <a:t>keydown</a:t>
            </a:r>
            <a:endParaRPr lang="en-US" sz="1750" dirty="0"/>
          </a:p>
        </p:txBody>
      </p:sp>
      <p:sp>
        <p:nvSpPr>
          <p:cNvPr id="17" name="Text 14"/>
          <p:cNvSpPr/>
          <p:nvPr/>
        </p:nvSpPr>
        <p:spPr>
          <a:xfrm>
            <a:off x="10286762" y="5746790"/>
            <a:ext cx="3325416" cy="718899"/>
          </a:xfrm>
          <a:prstGeom prst="rect">
            <a:avLst/>
          </a:prstGeom>
          <a:noFill/>
          <a:ln/>
        </p:spPr>
        <p:txBody>
          <a:bodyPr wrap="square" lIns="0" tIns="0" rIns="0" bIns="0" rtlCol="0" anchor="t"/>
          <a:lstStyle/>
          <a:p>
            <a:pPr indent="0" marL="0">
              <a:lnSpc>
                <a:spcPts val="2800"/>
              </a:lnSpc>
              <a:buNone/>
            </a:pPr>
            <a:r>
              <a:rPr lang="en-US" sz="1750" dirty="0">
                <a:solidFill>
                  <a:srgbClr val="D6E5EF"/>
                </a:solidFill>
                <a:latin typeface="Source Sans Pro" pitchFamily="34" charset="0"/>
                <a:ea typeface="Source Sans Pro" pitchFamily="34" charset="-122"/>
                <a:cs typeface="Source Sans Pro" pitchFamily="34" charset="-120"/>
              </a:rPr>
              <a:t>Triggered when the user presses a key on the keyboard.</a:t>
            </a:r>
            <a:endParaRPr lang="en-US" sz="1750" dirty="0"/>
          </a:p>
        </p:txBody>
      </p:sp>
      <p:sp>
        <p:nvSpPr>
          <p:cNvPr id="18" name="Shape 15"/>
          <p:cNvSpPr/>
          <p:nvPr/>
        </p:nvSpPr>
        <p:spPr>
          <a:xfrm>
            <a:off x="6280071" y="6607969"/>
            <a:ext cx="7556659" cy="1003459"/>
          </a:xfrm>
          <a:prstGeom prst="rect">
            <a:avLst/>
          </a:prstGeom>
          <a:solidFill>
            <a:srgbClr val="FFFFFF">
              <a:alpha val="4000"/>
            </a:srgbClr>
          </a:solidFill>
          <a:ln/>
        </p:spPr>
      </p:sp>
      <p:sp>
        <p:nvSpPr>
          <p:cNvPr id="19" name="Text 16"/>
          <p:cNvSpPr/>
          <p:nvPr/>
        </p:nvSpPr>
        <p:spPr>
          <a:xfrm>
            <a:off x="6504623" y="6750248"/>
            <a:ext cx="3325416" cy="359450"/>
          </a:xfrm>
          <a:prstGeom prst="rect">
            <a:avLst/>
          </a:prstGeom>
          <a:noFill/>
          <a:ln/>
        </p:spPr>
        <p:txBody>
          <a:bodyPr wrap="none" lIns="0" tIns="0" rIns="0" bIns="0" rtlCol="0" anchor="t"/>
          <a:lstStyle/>
          <a:p>
            <a:pPr indent="0" marL="0">
              <a:lnSpc>
                <a:spcPts val="2800"/>
              </a:lnSpc>
              <a:buNone/>
            </a:pPr>
            <a:r>
              <a:rPr lang="en-US" sz="1750" dirty="0">
                <a:solidFill>
                  <a:srgbClr val="D6E5EF"/>
                </a:solidFill>
                <a:latin typeface="Source Sans Pro" pitchFamily="34" charset="0"/>
                <a:ea typeface="Source Sans Pro" pitchFamily="34" charset="-122"/>
                <a:cs typeface="Source Sans Pro" pitchFamily="34" charset="-120"/>
              </a:rPr>
              <a:t>submit</a:t>
            </a:r>
            <a:endParaRPr lang="en-US" sz="1750" dirty="0"/>
          </a:p>
        </p:txBody>
      </p:sp>
      <p:sp>
        <p:nvSpPr>
          <p:cNvPr id="20" name="Text 17"/>
          <p:cNvSpPr/>
          <p:nvPr/>
        </p:nvSpPr>
        <p:spPr>
          <a:xfrm>
            <a:off x="10286762" y="6750248"/>
            <a:ext cx="3325416" cy="718899"/>
          </a:xfrm>
          <a:prstGeom prst="rect">
            <a:avLst/>
          </a:prstGeom>
          <a:noFill/>
          <a:ln/>
        </p:spPr>
        <p:txBody>
          <a:bodyPr wrap="square" lIns="0" tIns="0" rIns="0" bIns="0" rtlCol="0" anchor="t"/>
          <a:lstStyle/>
          <a:p>
            <a:pPr indent="0" marL="0">
              <a:lnSpc>
                <a:spcPts val="2800"/>
              </a:lnSpc>
              <a:buNone/>
            </a:pPr>
            <a:r>
              <a:rPr lang="en-US" sz="1750" dirty="0">
                <a:solidFill>
                  <a:srgbClr val="D6E5EF"/>
                </a:solidFill>
                <a:latin typeface="Source Sans Pro" pitchFamily="34" charset="0"/>
                <a:ea typeface="Source Sans Pro" pitchFamily="34" charset="-122"/>
                <a:cs typeface="Source Sans Pro" pitchFamily="34" charset="-120"/>
              </a:rPr>
              <a:t>Triggered when a form is submitted.</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1375767"/>
            <a:ext cx="7686675" cy="704017"/>
          </a:xfrm>
          <a:prstGeom prst="rect">
            <a:avLst/>
          </a:prstGeom>
          <a:noFill/>
          <a:ln/>
        </p:spPr>
        <p:txBody>
          <a:bodyPr wrap="none" lIns="0" tIns="0" rIns="0" bIns="0" rtlCol="0" anchor="t"/>
          <a:lstStyle/>
          <a:p>
            <a:pPr indent="0" marL="0">
              <a:lnSpc>
                <a:spcPts val="5500"/>
              </a:lnSpc>
              <a:buNone/>
            </a:pPr>
            <a:r>
              <a:rPr lang="en-US" sz="4400" dirty="0">
                <a:solidFill>
                  <a:srgbClr val="F98AC7"/>
                </a:solidFill>
                <a:latin typeface="Lora" pitchFamily="34" charset="0"/>
                <a:ea typeface="Lora" pitchFamily="34" charset="-122"/>
                <a:cs typeface="Lora" pitchFamily="34" charset="-120"/>
              </a:rPr>
              <a:t>Event Listeners and Handlers</a:t>
            </a:r>
            <a:endParaRPr lang="en-US" sz="4400" dirty="0"/>
          </a:p>
        </p:txBody>
      </p:sp>
      <p:sp>
        <p:nvSpPr>
          <p:cNvPr id="3" name="Text 1"/>
          <p:cNvSpPr/>
          <p:nvPr/>
        </p:nvSpPr>
        <p:spPr>
          <a:xfrm>
            <a:off x="837724" y="2558534"/>
            <a:ext cx="12954952" cy="766048"/>
          </a:xfrm>
          <a:prstGeom prst="rect">
            <a:avLst/>
          </a:prstGeom>
          <a:noFill/>
          <a:ln/>
        </p:spPr>
        <p:txBody>
          <a:bodyPr wrap="squar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Event listeners are functions that are attached to elements and wait for specific events to occur. When an event occurs, the corresponding event handler function is executed, allowing developers to define how the application should respond.</a:t>
            </a:r>
            <a:endParaRPr lang="en-US" sz="1850" dirty="0"/>
          </a:p>
        </p:txBody>
      </p:sp>
      <p:sp>
        <p:nvSpPr>
          <p:cNvPr id="4" name="Text 2"/>
          <p:cNvSpPr/>
          <p:nvPr/>
        </p:nvSpPr>
        <p:spPr>
          <a:xfrm>
            <a:off x="837724" y="3833098"/>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98AC7"/>
                </a:solidFill>
                <a:latin typeface="Lora" pitchFamily="34" charset="0"/>
                <a:ea typeface="Lora" pitchFamily="34" charset="-122"/>
                <a:cs typeface="Lora" pitchFamily="34" charset="-120"/>
              </a:rPr>
              <a:t>Event Listener</a:t>
            </a:r>
            <a:endParaRPr lang="en-US" sz="2200" dirty="0"/>
          </a:p>
        </p:txBody>
      </p:sp>
      <p:sp>
        <p:nvSpPr>
          <p:cNvPr id="5" name="Text 3"/>
          <p:cNvSpPr/>
          <p:nvPr/>
        </p:nvSpPr>
        <p:spPr>
          <a:xfrm>
            <a:off x="837724" y="4424363"/>
            <a:ext cx="6185535" cy="766048"/>
          </a:xfrm>
          <a:prstGeom prst="rect">
            <a:avLst/>
          </a:prstGeom>
          <a:noFill/>
          <a:ln/>
        </p:spPr>
        <p:txBody>
          <a:bodyPr wrap="squar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The function responsible for attaching an event handler to an element.</a:t>
            </a:r>
            <a:endParaRPr lang="en-US" sz="1850" dirty="0"/>
          </a:p>
        </p:txBody>
      </p:sp>
      <p:sp>
        <p:nvSpPr>
          <p:cNvPr id="6" name="Shape 4"/>
          <p:cNvSpPr/>
          <p:nvPr/>
        </p:nvSpPr>
        <p:spPr>
          <a:xfrm>
            <a:off x="837724" y="5459611"/>
            <a:ext cx="6185535" cy="741878"/>
          </a:xfrm>
          <a:prstGeom prst="roundRect">
            <a:avLst>
              <a:gd name="adj" fmla="val 4840"/>
            </a:avLst>
          </a:prstGeom>
          <a:solidFill>
            <a:srgbClr val="49042A"/>
          </a:solidFill>
          <a:ln/>
        </p:spPr>
      </p:sp>
      <p:sp>
        <p:nvSpPr>
          <p:cNvPr id="7" name="Shape 5"/>
          <p:cNvSpPr/>
          <p:nvPr/>
        </p:nvSpPr>
        <p:spPr>
          <a:xfrm>
            <a:off x="825818" y="5459611"/>
            <a:ext cx="6209348" cy="741878"/>
          </a:xfrm>
          <a:prstGeom prst="roundRect">
            <a:avLst>
              <a:gd name="adj" fmla="val 4840"/>
            </a:avLst>
          </a:prstGeom>
          <a:solidFill>
            <a:srgbClr val="49042A"/>
          </a:solidFill>
          <a:ln/>
        </p:spPr>
      </p:sp>
      <p:sp>
        <p:nvSpPr>
          <p:cNvPr id="8" name="Text 6"/>
          <p:cNvSpPr/>
          <p:nvPr/>
        </p:nvSpPr>
        <p:spPr>
          <a:xfrm>
            <a:off x="1065133" y="5639038"/>
            <a:ext cx="5730716" cy="383024"/>
          </a:xfrm>
          <a:prstGeom prst="rect">
            <a:avLst/>
          </a:prstGeom>
          <a:noFill/>
          <a:ln/>
        </p:spPr>
        <p:txBody>
          <a:bodyPr wrap="none" lIns="0" tIns="0" rIns="0" bIns="0" rtlCol="0" anchor="t"/>
          <a:lstStyle/>
          <a:p>
            <a:pPr indent="0" marL="0">
              <a:lnSpc>
                <a:spcPts val="3000"/>
              </a:lnSpc>
              <a:buNone/>
            </a:pPr>
            <a:r>
              <a:rPr lang="en-US" sz="1850" dirty="0">
                <a:solidFill>
                  <a:srgbClr val="D6E5EF"/>
                </a:solidFill>
                <a:highlight>
                  <a:srgbClr val="49042A"/>
                </a:highlight>
                <a:latin typeface="Consolas" pitchFamily="34" charset="0"/>
                <a:ea typeface="Consolas" pitchFamily="34" charset="-122"/>
                <a:cs typeface="Consolas" pitchFamily="34" charset="-120"/>
              </a:rPr>
              <a:t>element.addEventListener("click", handleClick);</a:t>
            </a:r>
            <a:endParaRPr lang="en-US" sz="1850" dirty="0"/>
          </a:p>
        </p:txBody>
      </p:sp>
      <p:sp>
        <p:nvSpPr>
          <p:cNvPr id="9" name="Text 7"/>
          <p:cNvSpPr/>
          <p:nvPr/>
        </p:nvSpPr>
        <p:spPr>
          <a:xfrm>
            <a:off x="7614761" y="3833098"/>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98AC7"/>
                </a:solidFill>
                <a:latin typeface="Lora" pitchFamily="34" charset="0"/>
                <a:ea typeface="Lora" pitchFamily="34" charset="-122"/>
                <a:cs typeface="Lora" pitchFamily="34" charset="-120"/>
              </a:rPr>
              <a:t>Event Handler</a:t>
            </a:r>
            <a:endParaRPr lang="en-US" sz="2200" dirty="0"/>
          </a:p>
        </p:txBody>
      </p:sp>
      <p:sp>
        <p:nvSpPr>
          <p:cNvPr id="10" name="Text 8"/>
          <p:cNvSpPr/>
          <p:nvPr/>
        </p:nvSpPr>
        <p:spPr>
          <a:xfrm>
            <a:off x="7614761" y="4424363"/>
            <a:ext cx="6185535" cy="383024"/>
          </a:xfrm>
          <a:prstGeom prst="rect">
            <a:avLst/>
          </a:prstGeom>
          <a:noFill/>
          <a:ln/>
        </p:spPr>
        <p:txBody>
          <a:bodyPr wrap="non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The function that is executed when the event occurs.</a:t>
            </a:r>
            <a:endParaRPr lang="en-US" sz="1850" dirty="0"/>
          </a:p>
        </p:txBody>
      </p:sp>
      <p:sp>
        <p:nvSpPr>
          <p:cNvPr id="11" name="Shape 9"/>
          <p:cNvSpPr/>
          <p:nvPr/>
        </p:nvSpPr>
        <p:spPr>
          <a:xfrm>
            <a:off x="7614761" y="5076587"/>
            <a:ext cx="6185535" cy="1507927"/>
          </a:xfrm>
          <a:prstGeom prst="roundRect">
            <a:avLst>
              <a:gd name="adj" fmla="val 2381"/>
            </a:avLst>
          </a:prstGeom>
          <a:solidFill>
            <a:srgbClr val="49042A"/>
          </a:solidFill>
          <a:ln/>
        </p:spPr>
      </p:sp>
      <p:sp>
        <p:nvSpPr>
          <p:cNvPr id="12" name="Shape 10"/>
          <p:cNvSpPr/>
          <p:nvPr/>
        </p:nvSpPr>
        <p:spPr>
          <a:xfrm>
            <a:off x="7602855" y="5076587"/>
            <a:ext cx="6209348" cy="1507927"/>
          </a:xfrm>
          <a:prstGeom prst="roundRect">
            <a:avLst>
              <a:gd name="adj" fmla="val 2381"/>
            </a:avLst>
          </a:prstGeom>
          <a:solidFill>
            <a:srgbClr val="49042A"/>
          </a:solidFill>
          <a:ln/>
        </p:spPr>
      </p:sp>
      <p:sp>
        <p:nvSpPr>
          <p:cNvPr id="13" name="Text 11"/>
          <p:cNvSpPr/>
          <p:nvPr/>
        </p:nvSpPr>
        <p:spPr>
          <a:xfrm>
            <a:off x="7842171" y="5256014"/>
            <a:ext cx="5730716" cy="1149072"/>
          </a:xfrm>
          <a:prstGeom prst="rect">
            <a:avLst/>
          </a:prstGeom>
          <a:noFill/>
          <a:ln/>
        </p:spPr>
        <p:txBody>
          <a:bodyPr wrap="square" lIns="0" tIns="0" rIns="0" bIns="0" rtlCol="0" anchor="t"/>
          <a:lstStyle/>
          <a:p>
            <a:pPr indent="0" marL="0">
              <a:lnSpc>
                <a:spcPts val="3000"/>
              </a:lnSpc>
              <a:buNone/>
            </a:pPr>
            <a:r>
              <a:rPr lang="en-US" sz="1850" dirty="0">
                <a:solidFill>
                  <a:srgbClr val="D6E5EF"/>
                </a:solidFill>
                <a:highlight>
                  <a:srgbClr val="49042A"/>
                </a:highlight>
                <a:latin typeface="Consolas" pitchFamily="34" charset="0"/>
                <a:ea typeface="Consolas" pitchFamily="34" charset="-122"/>
                <a:cs typeface="Consolas" pitchFamily="34" charset="-120"/>
              </a:rPr>
              <a:t>function handleClick(event) {</a:t>
            </a:r>
            <a:endParaRPr lang="en-US" sz="1850" dirty="0"/>
          </a:p>
          <a:p>
            <a:pPr indent="0" marL="0">
              <a:lnSpc>
                <a:spcPts val="3000"/>
              </a:lnSpc>
              <a:buNone/>
            </a:pPr>
            <a:r>
              <a:rPr lang="en-US" sz="1850" dirty="0">
                <a:solidFill>
                  <a:srgbClr val="D6E5EF"/>
                </a:solidFill>
                <a:highlight>
                  <a:srgbClr val="49042A"/>
                </a:highlight>
                <a:latin typeface="Consolas" pitchFamily="34" charset="0"/>
                <a:ea typeface="Consolas" pitchFamily="34" charset="-122"/>
                <a:cs typeface="Consolas" pitchFamily="34" charset="-120"/>
              </a:rPr>
              <a:t>    // Handle the click event</a:t>
            </a:r>
            <a:endParaRPr lang="en-US" sz="1850" dirty="0"/>
          </a:p>
          <a:p>
            <a:pPr indent="0" marL="0">
              <a:lnSpc>
                <a:spcPts val="3000"/>
              </a:lnSpc>
              <a:buNone/>
            </a:pPr>
            <a:r>
              <a:rPr lang="en-US" sz="1850" dirty="0">
                <a:solidFill>
                  <a:srgbClr val="D6E5EF"/>
                </a:solidFill>
                <a:highlight>
                  <a:srgbClr val="49042A"/>
                </a:highlight>
                <a:latin typeface="Consolas" pitchFamily="34" charset="0"/>
                <a:ea typeface="Consolas" pitchFamily="34" charset="-122"/>
                <a:cs typeface="Consolas" pitchFamily="34" charset="-120"/>
              </a:rPr>
              <a:t>}</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11637" y="620911"/>
            <a:ext cx="7122081" cy="598051"/>
          </a:xfrm>
          <a:prstGeom prst="rect">
            <a:avLst/>
          </a:prstGeom>
          <a:noFill/>
          <a:ln/>
        </p:spPr>
        <p:txBody>
          <a:bodyPr wrap="none" lIns="0" tIns="0" rIns="0" bIns="0" rtlCol="0" anchor="t"/>
          <a:lstStyle/>
          <a:p>
            <a:pPr indent="0" marL="0">
              <a:lnSpc>
                <a:spcPts val="4700"/>
              </a:lnSpc>
              <a:buNone/>
            </a:pPr>
            <a:r>
              <a:rPr lang="en-US" sz="3750" dirty="0">
                <a:solidFill>
                  <a:srgbClr val="F98AC7"/>
                </a:solidFill>
                <a:latin typeface="Lora" pitchFamily="34" charset="0"/>
                <a:ea typeface="Lora" pitchFamily="34" charset="-122"/>
                <a:cs typeface="Lora" pitchFamily="34" charset="-120"/>
              </a:rPr>
              <a:t>Event Propagation and Bubbling</a:t>
            </a:r>
            <a:endParaRPr lang="en-US" sz="3750" dirty="0"/>
          </a:p>
        </p:txBody>
      </p:sp>
      <p:sp>
        <p:nvSpPr>
          <p:cNvPr id="4" name="Text 1"/>
          <p:cNvSpPr/>
          <p:nvPr/>
        </p:nvSpPr>
        <p:spPr>
          <a:xfrm>
            <a:off x="711637" y="1523881"/>
            <a:ext cx="7720727" cy="975836"/>
          </a:xfrm>
          <a:prstGeom prst="rect">
            <a:avLst/>
          </a:prstGeom>
          <a:noFill/>
          <a:ln/>
        </p:spPr>
        <p:txBody>
          <a:bodyPr wrap="square" lIns="0" tIns="0" rIns="0" bIns="0" rtlCol="0" anchor="t"/>
          <a:lstStyle/>
          <a:p>
            <a:pPr indent="0" marL="0">
              <a:lnSpc>
                <a:spcPts val="2550"/>
              </a:lnSpc>
              <a:buNone/>
            </a:pPr>
            <a:r>
              <a:rPr lang="en-US" sz="1600" dirty="0">
                <a:solidFill>
                  <a:srgbClr val="D6E5EF"/>
                </a:solidFill>
                <a:latin typeface="Source Sans Pro" pitchFamily="34" charset="0"/>
                <a:ea typeface="Source Sans Pro" pitchFamily="34" charset="-122"/>
                <a:cs typeface="Source Sans Pro" pitchFamily="34" charset="-120"/>
              </a:rPr>
              <a:t>Event propagation describes the order in which events are handled when they occur within a nested hierarchy of elements. Bubbling is the default behavior, where the event propagates from the innermost element to its ancestors.</a:t>
            </a:r>
            <a:endParaRPr lang="en-US" sz="1600" dirty="0"/>
          </a:p>
        </p:txBody>
      </p:sp>
      <p:pic>
        <p:nvPicPr>
          <p:cNvPr id="5" name="Image 1" descr="preencoded.png">    </p:cNvPr>
          <p:cNvPicPr>
            <a:picLocks noChangeAspect="1"/>
          </p:cNvPicPr>
          <p:nvPr/>
        </p:nvPicPr>
        <p:blipFill>
          <a:blip r:embed="rId2"/>
          <a:stretch>
            <a:fillRect/>
          </a:stretch>
        </p:blipFill>
        <p:spPr>
          <a:xfrm>
            <a:off x="711637" y="2728436"/>
            <a:ext cx="1016675" cy="1626751"/>
          </a:xfrm>
          <a:prstGeom prst="rect">
            <a:avLst/>
          </a:prstGeom>
        </p:spPr>
      </p:pic>
      <p:sp>
        <p:nvSpPr>
          <p:cNvPr id="6" name="Text 2"/>
          <p:cNvSpPr/>
          <p:nvPr/>
        </p:nvSpPr>
        <p:spPr>
          <a:xfrm>
            <a:off x="2033230" y="2931676"/>
            <a:ext cx="2536150" cy="298966"/>
          </a:xfrm>
          <a:prstGeom prst="rect">
            <a:avLst/>
          </a:prstGeom>
          <a:noFill/>
          <a:ln/>
        </p:spPr>
        <p:txBody>
          <a:bodyPr wrap="none" lIns="0" tIns="0" rIns="0" bIns="0" rtlCol="0" anchor="t"/>
          <a:lstStyle/>
          <a:p>
            <a:pPr algn="l" indent="0" marL="0">
              <a:lnSpc>
                <a:spcPts val="2350"/>
              </a:lnSpc>
              <a:buNone/>
            </a:pPr>
            <a:r>
              <a:rPr lang="en-US" sz="1850" dirty="0">
                <a:solidFill>
                  <a:srgbClr val="D6E5EF"/>
                </a:solidFill>
                <a:latin typeface="Lora" pitchFamily="34" charset="0"/>
                <a:ea typeface="Lora" pitchFamily="34" charset="-122"/>
                <a:cs typeface="Lora" pitchFamily="34" charset="-120"/>
              </a:rPr>
              <a:t>Click on Child Element</a:t>
            </a:r>
            <a:endParaRPr lang="en-US" sz="1850" dirty="0"/>
          </a:p>
        </p:txBody>
      </p:sp>
      <p:sp>
        <p:nvSpPr>
          <p:cNvPr id="7" name="Text 3"/>
          <p:cNvSpPr/>
          <p:nvPr/>
        </p:nvSpPr>
        <p:spPr>
          <a:xfrm>
            <a:off x="2033230" y="3352562"/>
            <a:ext cx="6399133" cy="325279"/>
          </a:xfrm>
          <a:prstGeom prst="rect">
            <a:avLst/>
          </a:prstGeom>
          <a:noFill/>
          <a:ln/>
        </p:spPr>
        <p:txBody>
          <a:bodyPr wrap="none" lIns="0" tIns="0" rIns="0" bIns="0" rtlCol="0" anchor="t"/>
          <a:lstStyle/>
          <a:p>
            <a:pPr algn="l" indent="0" marL="0">
              <a:lnSpc>
                <a:spcPts val="2550"/>
              </a:lnSpc>
              <a:buNone/>
            </a:pPr>
            <a:r>
              <a:rPr lang="en-US" sz="1600" dirty="0">
                <a:solidFill>
                  <a:srgbClr val="D6E5EF"/>
                </a:solidFill>
                <a:latin typeface="Source Sans Pro" pitchFamily="34" charset="0"/>
                <a:ea typeface="Source Sans Pro" pitchFamily="34" charset="-122"/>
                <a:cs typeface="Source Sans Pro" pitchFamily="34" charset="-120"/>
              </a:rPr>
              <a:t>Event originates from the child element.</a:t>
            </a:r>
            <a:endParaRPr lang="en-US" sz="1600" dirty="0"/>
          </a:p>
        </p:txBody>
      </p:sp>
      <p:pic>
        <p:nvPicPr>
          <p:cNvPr id="8" name="Image 2" descr="preencoded.png">    </p:cNvPr>
          <p:cNvPicPr>
            <a:picLocks noChangeAspect="1"/>
          </p:cNvPicPr>
          <p:nvPr/>
        </p:nvPicPr>
        <p:blipFill>
          <a:blip r:embed="rId3"/>
          <a:stretch>
            <a:fillRect/>
          </a:stretch>
        </p:blipFill>
        <p:spPr>
          <a:xfrm>
            <a:off x="711637" y="4355187"/>
            <a:ext cx="1016675" cy="1626751"/>
          </a:xfrm>
          <a:prstGeom prst="rect">
            <a:avLst/>
          </a:prstGeom>
        </p:spPr>
      </p:pic>
      <p:sp>
        <p:nvSpPr>
          <p:cNvPr id="9" name="Text 4"/>
          <p:cNvSpPr/>
          <p:nvPr/>
        </p:nvSpPr>
        <p:spPr>
          <a:xfrm>
            <a:off x="2033230" y="4558427"/>
            <a:ext cx="2392204" cy="298966"/>
          </a:xfrm>
          <a:prstGeom prst="rect">
            <a:avLst/>
          </a:prstGeom>
          <a:noFill/>
          <a:ln/>
        </p:spPr>
        <p:txBody>
          <a:bodyPr wrap="none" lIns="0" tIns="0" rIns="0" bIns="0" rtlCol="0" anchor="t"/>
          <a:lstStyle/>
          <a:p>
            <a:pPr algn="l" indent="0" marL="0">
              <a:lnSpc>
                <a:spcPts val="2350"/>
              </a:lnSpc>
              <a:buNone/>
            </a:pPr>
            <a:r>
              <a:rPr lang="en-US" sz="1850" dirty="0">
                <a:solidFill>
                  <a:srgbClr val="D6E5EF"/>
                </a:solidFill>
                <a:latin typeface="Lora" pitchFamily="34" charset="0"/>
                <a:ea typeface="Lora" pitchFamily="34" charset="-122"/>
                <a:cs typeface="Lora" pitchFamily="34" charset="-120"/>
              </a:rPr>
              <a:t>Event Bubbles Up</a:t>
            </a:r>
            <a:endParaRPr lang="en-US" sz="1850" dirty="0"/>
          </a:p>
        </p:txBody>
      </p:sp>
      <p:sp>
        <p:nvSpPr>
          <p:cNvPr id="10" name="Text 5"/>
          <p:cNvSpPr/>
          <p:nvPr/>
        </p:nvSpPr>
        <p:spPr>
          <a:xfrm>
            <a:off x="2033230" y="4979313"/>
            <a:ext cx="6399133" cy="325279"/>
          </a:xfrm>
          <a:prstGeom prst="rect">
            <a:avLst/>
          </a:prstGeom>
          <a:noFill/>
          <a:ln/>
        </p:spPr>
        <p:txBody>
          <a:bodyPr wrap="none" lIns="0" tIns="0" rIns="0" bIns="0" rtlCol="0" anchor="t"/>
          <a:lstStyle/>
          <a:p>
            <a:pPr algn="l" indent="0" marL="0">
              <a:lnSpc>
                <a:spcPts val="2550"/>
              </a:lnSpc>
              <a:buNone/>
            </a:pPr>
            <a:r>
              <a:rPr lang="en-US" sz="1600" dirty="0">
                <a:solidFill>
                  <a:srgbClr val="D6E5EF"/>
                </a:solidFill>
                <a:latin typeface="Source Sans Pro" pitchFamily="34" charset="0"/>
                <a:ea typeface="Source Sans Pro" pitchFamily="34" charset="-122"/>
                <a:cs typeface="Source Sans Pro" pitchFamily="34" charset="-120"/>
              </a:rPr>
              <a:t>The event propagates to parent elements.</a:t>
            </a:r>
            <a:endParaRPr lang="en-US" sz="1600" dirty="0"/>
          </a:p>
        </p:txBody>
      </p:sp>
      <p:pic>
        <p:nvPicPr>
          <p:cNvPr id="11" name="Image 3" descr="preencoded.png">    </p:cNvPr>
          <p:cNvPicPr>
            <a:picLocks noChangeAspect="1"/>
          </p:cNvPicPr>
          <p:nvPr/>
        </p:nvPicPr>
        <p:blipFill>
          <a:blip r:embed="rId4"/>
          <a:stretch>
            <a:fillRect/>
          </a:stretch>
        </p:blipFill>
        <p:spPr>
          <a:xfrm>
            <a:off x="711637" y="5981938"/>
            <a:ext cx="1016675" cy="1626751"/>
          </a:xfrm>
          <a:prstGeom prst="rect">
            <a:avLst/>
          </a:prstGeom>
        </p:spPr>
      </p:pic>
      <p:sp>
        <p:nvSpPr>
          <p:cNvPr id="12" name="Text 6"/>
          <p:cNvSpPr/>
          <p:nvPr/>
        </p:nvSpPr>
        <p:spPr>
          <a:xfrm>
            <a:off x="2033230" y="6185178"/>
            <a:ext cx="2656403" cy="298966"/>
          </a:xfrm>
          <a:prstGeom prst="rect">
            <a:avLst/>
          </a:prstGeom>
          <a:noFill/>
          <a:ln/>
        </p:spPr>
        <p:txBody>
          <a:bodyPr wrap="none" lIns="0" tIns="0" rIns="0" bIns="0" rtlCol="0" anchor="t"/>
          <a:lstStyle/>
          <a:p>
            <a:pPr algn="l" indent="0" marL="0">
              <a:lnSpc>
                <a:spcPts val="2350"/>
              </a:lnSpc>
              <a:buNone/>
            </a:pPr>
            <a:r>
              <a:rPr lang="en-US" sz="1850" dirty="0">
                <a:solidFill>
                  <a:srgbClr val="D6E5EF"/>
                </a:solidFill>
                <a:latin typeface="Lora" pitchFamily="34" charset="0"/>
                <a:ea typeface="Lora" pitchFamily="34" charset="-122"/>
                <a:cs typeface="Lora" pitchFamily="34" charset="-120"/>
              </a:rPr>
              <a:t>Event Handlers Execute</a:t>
            </a:r>
            <a:endParaRPr lang="en-US" sz="1850" dirty="0"/>
          </a:p>
        </p:txBody>
      </p:sp>
      <p:sp>
        <p:nvSpPr>
          <p:cNvPr id="13" name="Text 7"/>
          <p:cNvSpPr/>
          <p:nvPr/>
        </p:nvSpPr>
        <p:spPr>
          <a:xfrm>
            <a:off x="2033230" y="6606064"/>
            <a:ext cx="6399133" cy="325279"/>
          </a:xfrm>
          <a:prstGeom prst="rect">
            <a:avLst/>
          </a:prstGeom>
          <a:noFill/>
          <a:ln/>
        </p:spPr>
        <p:txBody>
          <a:bodyPr wrap="none" lIns="0" tIns="0" rIns="0" bIns="0" rtlCol="0" anchor="t"/>
          <a:lstStyle/>
          <a:p>
            <a:pPr algn="l" indent="0" marL="0">
              <a:lnSpc>
                <a:spcPts val="2550"/>
              </a:lnSpc>
              <a:buNone/>
            </a:pPr>
            <a:r>
              <a:rPr lang="en-US" sz="1600" dirty="0">
                <a:solidFill>
                  <a:srgbClr val="D6E5EF"/>
                </a:solidFill>
                <a:latin typeface="Source Sans Pro" pitchFamily="34" charset="0"/>
                <a:ea typeface="Source Sans Pro" pitchFamily="34" charset="-122"/>
                <a:cs typeface="Source Sans Pro" pitchFamily="34" charset="-120"/>
              </a:rPr>
              <a:t>Event handlers on each ancestor element are executed.</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205746"/>
            <a:ext cx="5632490" cy="704017"/>
          </a:xfrm>
          <a:prstGeom prst="rect">
            <a:avLst/>
          </a:prstGeom>
          <a:noFill/>
          <a:ln/>
        </p:spPr>
        <p:txBody>
          <a:bodyPr wrap="none" lIns="0" tIns="0" rIns="0" bIns="0" rtlCol="0" anchor="t"/>
          <a:lstStyle/>
          <a:p>
            <a:pPr indent="0" marL="0">
              <a:lnSpc>
                <a:spcPts val="5500"/>
              </a:lnSpc>
              <a:buNone/>
            </a:pPr>
            <a:r>
              <a:rPr lang="en-US" sz="4400" dirty="0">
                <a:solidFill>
                  <a:srgbClr val="F98AC7"/>
                </a:solidFill>
                <a:latin typeface="Lora" pitchFamily="34" charset="0"/>
                <a:ea typeface="Lora" pitchFamily="34" charset="-122"/>
                <a:cs typeface="Lora" pitchFamily="34" charset="-120"/>
              </a:rPr>
              <a:t>Event Delegation</a:t>
            </a:r>
            <a:endParaRPr lang="en-US" sz="4400" dirty="0"/>
          </a:p>
        </p:txBody>
      </p:sp>
      <p:sp>
        <p:nvSpPr>
          <p:cNvPr id="4" name="Text 1"/>
          <p:cNvSpPr/>
          <p:nvPr/>
        </p:nvSpPr>
        <p:spPr>
          <a:xfrm>
            <a:off x="837724" y="2268736"/>
            <a:ext cx="7468553" cy="1149072"/>
          </a:xfrm>
          <a:prstGeom prst="rect">
            <a:avLst/>
          </a:prstGeom>
          <a:noFill/>
          <a:ln/>
        </p:spPr>
        <p:txBody>
          <a:bodyPr wrap="squar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Event delegation is a technique that allows you to attach event listeners to parent elements and handle events for their descendants, without needing to attach listeners to each individual child element.</a:t>
            </a:r>
            <a:endParaRPr lang="en-US" sz="1850" dirty="0"/>
          </a:p>
        </p:txBody>
      </p:sp>
      <p:sp>
        <p:nvSpPr>
          <p:cNvPr id="5" name="Shape 2"/>
          <p:cNvSpPr/>
          <p:nvPr/>
        </p:nvSpPr>
        <p:spPr>
          <a:xfrm>
            <a:off x="837724" y="3687008"/>
            <a:ext cx="3614618" cy="1740218"/>
          </a:xfrm>
          <a:prstGeom prst="roundRect">
            <a:avLst>
              <a:gd name="adj" fmla="val 2063"/>
            </a:avLst>
          </a:prstGeom>
          <a:solidFill>
            <a:srgbClr val="444752"/>
          </a:solidFill>
          <a:ln/>
        </p:spPr>
      </p:sp>
      <p:sp>
        <p:nvSpPr>
          <p:cNvPr id="6" name="Text 3"/>
          <p:cNvSpPr/>
          <p:nvPr/>
        </p:nvSpPr>
        <p:spPr>
          <a:xfrm>
            <a:off x="1077039" y="3926324"/>
            <a:ext cx="2816185" cy="351949"/>
          </a:xfrm>
          <a:prstGeom prst="rect">
            <a:avLst/>
          </a:prstGeom>
          <a:noFill/>
          <a:ln/>
        </p:spPr>
        <p:txBody>
          <a:bodyPr wrap="none" lIns="0" tIns="0" rIns="0" bIns="0" rtlCol="0" anchor="t"/>
          <a:lstStyle/>
          <a:p>
            <a:pPr indent="0" marL="0">
              <a:lnSpc>
                <a:spcPts val="2750"/>
              </a:lnSpc>
              <a:buNone/>
            </a:pPr>
            <a:r>
              <a:rPr lang="en-US" sz="2200" dirty="0">
                <a:solidFill>
                  <a:srgbClr val="D6E5EF"/>
                </a:solidFill>
                <a:latin typeface="Lora" pitchFamily="34" charset="0"/>
                <a:ea typeface="Lora" pitchFamily="34" charset="-122"/>
                <a:cs typeface="Lora" pitchFamily="34" charset="-120"/>
              </a:rPr>
              <a:t>Reduced Code</a:t>
            </a:r>
            <a:endParaRPr lang="en-US" sz="2200" dirty="0"/>
          </a:p>
        </p:txBody>
      </p:sp>
      <p:sp>
        <p:nvSpPr>
          <p:cNvPr id="7" name="Text 4"/>
          <p:cNvSpPr/>
          <p:nvPr/>
        </p:nvSpPr>
        <p:spPr>
          <a:xfrm>
            <a:off x="1077039" y="4421862"/>
            <a:ext cx="3135987" cy="766048"/>
          </a:xfrm>
          <a:prstGeom prst="rect">
            <a:avLst/>
          </a:prstGeom>
          <a:noFill/>
          <a:ln/>
        </p:spPr>
        <p:txBody>
          <a:bodyPr wrap="squar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Fewer event listeners improve performance.</a:t>
            </a:r>
            <a:endParaRPr lang="en-US" sz="1850" dirty="0"/>
          </a:p>
        </p:txBody>
      </p:sp>
      <p:sp>
        <p:nvSpPr>
          <p:cNvPr id="8" name="Shape 5"/>
          <p:cNvSpPr/>
          <p:nvPr/>
        </p:nvSpPr>
        <p:spPr>
          <a:xfrm>
            <a:off x="4691658" y="3687008"/>
            <a:ext cx="3614618" cy="1740218"/>
          </a:xfrm>
          <a:prstGeom prst="roundRect">
            <a:avLst>
              <a:gd name="adj" fmla="val 2063"/>
            </a:avLst>
          </a:prstGeom>
          <a:solidFill>
            <a:srgbClr val="444752"/>
          </a:solidFill>
          <a:ln/>
        </p:spPr>
      </p:sp>
      <p:sp>
        <p:nvSpPr>
          <p:cNvPr id="9" name="Text 6"/>
          <p:cNvSpPr/>
          <p:nvPr/>
        </p:nvSpPr>
        <p:spPr>
          <a:xfrm>
            <a:off x="4930973" y="3926324"/>
            <a:ext cx="2816185" cy="351949"/>
          </a:xfrm>
          <a:prstGeom prst="rect">
            <a:avLst/>
          </a:prstGeom>
          <a:noFill/>
          <a:ln/>
        </p:spPr>
        <p:txBody>
          <a:bodyPr wrap="none" lIns="0" tIns="0" rIns="0" bIns="0" rtlCol="0" anchor="t"/>
          <a:lstStyle/>
          <a:p>
            <a:pPr indent="0" marL="0">
              <a:lnSpc>
                <a:spcPts val="2750"/>
              </a:lnSpc>
              <a:buNone/>
            </a:pPr>
            <a:r>
              <a:rPr lang="en-US" sz="2200" dirty="0">
                <a:solidFill>
                  <a:srgbClr val="D6E5EF"/>
                </a:solidFill>
                <a:latin typeface="Lora" pitchFamily="34" charset="0"/>
                <a:ea typeface="Lora" pitchFamily="34" charset="-122"/>
                <a:cs typeface="Lora" pitchFamily="34" charset="-120"/>
              </a:rPr>
              <a:t>Dynamic Elements</a:t>
            </a:r>
            <a:endParaRPr lang="en-US" sz="2200" dirty="0"/>
          </a:p>
        </p:txBody>
      </p:sp>
      <p:sp>
        <p:nvSpPr>
          <p:cNvPr id="10" name="Text 7"/>
          <p:cNvSpPr/>
          <p:nvPr/>
        </p:nvSpPr>
        <p:spPr>
          <a:xfrm>
            <a:off x="4930973" y="4421862"/>
            <a:ext cx="3135987" cy="766048"/>
          </a:xfrm>
          <a:prstGeom prst="rect">
            <a:avLst/>
          </a:prstGeom>
          <a:noFill/>
          <a:ln/>
        </p:spPr>
        <p:txBody>
          <a:bodyPr wrap="squar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Handles events for dynamically added elements.</a:t>
            </a:r>
            <a:endParaRPr lang="en-US" sz="1850" dirty="0"/>
          </a:p>
        </p:txBody>
      </p:sp>
      <p:sp>
        <p:nvSpPr>
          <p:cNvPr id="11" name="Shape 8"/>
          <p:cNvSpPr/>
          <p:nvPr/>
        </p:nvSpPr>
        <p:spPr>
          <a:xfrm>
            <a:off x="837724" y="5666542"/>
            <a:ext cx="7468553" cy="1357193"/>
          </a:xfrm>
          <a:prstGeom prst="roundRect">
            <a:avLst>
              <a:gd name="adj" fmla="val 2646"/>
            </a:avLst>
          </a:prstGeom>
          <a:solidFill>
            <a:srgbClr val="444752"/>
          </a:solidFill>
          <a:ln/>
        </p:spPr>
      </p:sp>
      <p:sp>
        <p:nvSpPr>
          <p:cNvPr id="12" name="Text 9"/>
          <p:cNvSpPr/>
          <p:nvPr/>
        </p:nvSpPr>
        <p:spPr>
          <a:xfrm>
            <a:off x="1077039" y="5905857"/>
            <a:ext cx="3189565" cy="351949"/>
          </a:xfrm>
          <a:prstGeom prst="rect">
            <a:avLst/>
          </a:prstGeom>
          <a:noFill/>
          <a:ln/>
        </p:spPr>
        <p:txBody>
          <a:bodyPr wrap="none" lIns="0" tIns="0" rIns="0" bIns="0" rtlCol="0" anchor="t"/>
          <a:lstStyle/>
          <a:p>
            <a:pPr indent="0" marL="0">
              <a:lnSpc>
                <a:spcPts val="2750"/>
              </a:lnSpc>
              <a:buNone/>
            </a:pPr>
            <a:r>
              <a:rPr lang="en-US" sz="2200" dirty="0">
                <a:solidFill>
                  <a:srgbClr val="D6E5EF"/>
                </a:solidFill>
                <a:latin typeface="Lora" pitchFamily="34" charset="0"/>
                <a:ea typeface="Lora" pitchFamily="34" charset="-122"/>
                <a:cs typeface="Lora" pitchFamily="34" charset="-120"/>
              </a:rPr>
              <a:t>Efficient Event Handling</a:t>
            </a:r>
            <a:endParaRPr lang="en-US" sz="2200" dirty="0"/>
          </a:p>
        </p:txBody>
      </p:sp>
      <p:sp>
        <p:nvSpPr>
          <p:cNvPr id="13" name="Text 10"/>
          <p:cNvSpPr/>
          <p:nvPr/>
        </p:nvSpPr>
        <p:spPr>
          <a:xfrm>
            <a:off x="1077039" y="6401395"/>
            <a:ext cx="6989921" cy="383024"/>
          </a:xfrm>
          <a:prstGeom prst="rect">
            <a:avLst/>
          </a:prstGeom>
          <a:noFill/>
          <a:ln/>
        </p:spPr>
        <p:txBody>
          <a:bodyPr wrap="non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Centralized event management for a group of elements.</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95719"/>
          </a:xfrm>
          <a:prstGeom prst="rect">
            <a:avLst/>
          </a:prstGeom>
        </p:spPr>
      </p:pic>
      <p:sp>
        <p:nvSpPr>
          <p:cNvPr id="3" name="Text 0"/>
          <p:cNvSpPr/>
          <p:nvPr/>
        </p:nvSpPr>
        <p:spPr>
          <a:xfrm>
            <a:off x="810697" y="3532703"/>
            <a:ext cx="6845141" cy="681276"/>
          </a:xfrm>
          <a:prstGeom prst="rect">
            <a:avLst/>
          </a:prstGeom>
          <a:noFill/>
          <a:ln/>
        </p:spPr>
        <p:txBody>
          <a:bodyPr wrap="none" lIns="0" tIns="0" rIns="0" bIns="0" rtlCol="0" anchor="t"/>
          <a:lstStyle/>
          <a:p>
            <a:pPr indent="0" marL="0">
              <a:lnSpc>
                <a:spcPts val="5350"/>
              </a:lnSpc>
              <a:buNone/>
            </a:pPr>
            <a:r>
              <a:rPr lang="en-US" sz="4250" dirty="0">
                <a:solidFill>
                  <a:srgbClr val="F98AC7"/>
                </a:solidFill>
                <a:latin typeface="Lora" pitchFamily="34" charset="0"/>
                <a:ea typeface="Lora" pitchFamily="34" charset="-122"/>
                <a:cs typeface="Lora" pitchFamily="34" charset="-120"/>
              </a:rPr>
              <a:t>Handling User Interactions</a:t>
            </a:r>
            <a:endParaRPr lang="en-US" sz="4250" dirty="0"/>
          </a:p>
        </p:txBody>
      </p:sp>
      <p:sp>
        <p:nvSpPr>
          <p:cNvPr id="4" name="Text 1"/>
          <p:cNvSpPr/>
          <p:nvPr/>
        </p:nvSpPr>
        <p:spPr>
          <a:xfrm>
            <a:off x="810697" y="4561403"/>
            <a:ext cx="13009007" cy="741283"/>
          </a:xfrm>
          <a:prstGeom prst="rect">
            <a:avLst/>
          </a:prstGeom>
          <a:noFill/>
          <a:ln/>
        </p:spPr>
        <p:txBody>
          <a:bodyPr wrap="square" lIns="0" tIns="0" rIns="0" bIns="0" rtlCol="0" anchor="t"/>
          <a:lstStyle/>
          <a:p>
            <a:pPr indent="0" marL="0">
              <a:lnSpc>
                <a:spcPts val="2900"/>
              </a:lnSpc>
              <a:buNone/>
            </a:pPr>
            <a:r>
              <a:rPr lang="en-US" sz="1800" dirty="0">
                <a:solidFill>
                  <a:srgbClr val="D6E5EF"/>
                </a:solidFill>
                <a:latin typeface="Source Sans Pro" pitchFamily="34" charset="0"/>
                <a:ea typeface="Source Sans Pro" pitchFamily="34" charset="-122"/>
                <a:cs typeface="Source Sans Pro" pitchFamily="34" charset="-120"/>
              </a:rPr>
              <a:t>Event handling enables developers to create interactive web experiences by responding to user actions. This involves capturing events like mouse clicks, key presses, form submissions, and touch gestures.</a:t>
            </a:r>
            <a:endParaRPr lang="en-US" sz="1800" dirty="0"/>
          </a:p>
        </p:txBody>
      </p:sp>
      <p:pic>
        <p:nvPicPr>
          <p:cNvPr id="5" name="Image 1" descr="preencoded.png">    </p:cNvPr>
          <p:cNvPicPr>
            <a:picLocks noChangeAspect="1"/>
          </p:cNvPicPr>
          <p:nvPr/>
        </p:nvPicPr>
        <p:blipFill>
          <a:blip r:embed="rId2"/>
          <a:stretch>
            <a:fillRect/>
          </a:stretch>
        </p:blipFill>
        <p:spPr>
          <a:xfrm>
            <a:off x="810697" y="5563195"/>
            <a:ext cx="579120" cy="579120"/>
          </a:xfrm>
          <a:prstGeom prst="rect">
            <a:avLst/>
          </a:prstGeom>
        </p:spPr>
      </p:pic>
      <p:sp>
        <p:nvSpPr>
          <p:cNvPr id="6" name="Text 2"/>
          <p:cNvSpPr/>
          <p:nvPr/>
        </p:nvSpPr>
        <p:spPr>
          <a:xfrm>
            <a:off x="810697" y="6373892"/>
            <a:ext cx="2725341" cy="340638"/>
          </a:xfrm>
          <a:prstGeom prst="rect">
            <a:avLst/>
          </a:prstGeom>
          <a:noFill/>
          <a:ln/>
        </p:spPr>
        <p:txBody>
          <a:bodyPr wrap="none" lIns="0" tIns="0" rIns="0" bIns="0" rtlCol="0" anchor="t"/>
          <a:lstStyle/>
          <a:p>
            <a:pPr algn="l" indent="0" marL="0">
              <a:lnSpc>
                <a:spcPts val="2650"/>
              </a:lnSpc>
              <a:buNone/>
            </a:pPr>
            <a:r>
              <a:rPr lang="en-US" sz="2100" dirty="0">
                <a:solidFill>
                  <a:srgbClr val="D6E5EF"/>
                </a:solidFill>
                <a:latin typeface="Lora" pitchFamily="34" charset="0"/>
                <a:ea typeface="Lora" pitchFamily="34" charset="-122"/>
                <a:cs typeface="Lora" pitchFamily="34" charset="-120"/>
              </a:rPr>
              <a:t>Click Events</a:t>
            </a:r>
            <a:endParaRPr lang="en-US" sz="2100" dirty="0"/>
          </a:p>
        </p:txBody>
      </p:sp>
      <p:sp>
        <p:nvSpPr>
          <p:cNvPr id="7" name="Text 3"/>
          <p:cNvSpPr/>
          <p:nvPr/>
        </p:nvSpPr>
        <p:spPr>
          <a:xfrm>
            <a:off x="810697" y="6853476"/>
            <a:ext cx="4104680" cy="741283"/>
          </a:xfrm>
          <a:prstGeom prst="rect">
            <a:avLst/>
          </a:prstGeom>
          <a:noFill/>
          <a:ln/>
        </p:spPr>
        <p:txBody>
          <a:bodyPr wrap="square" lIns="0" tIns="0" rIns="0" bIns="0" rtlCol="0" anchor="t"/>
          <a:lstStyle/>
          <a:p>
            <a:pPr algn="l" indent="0" marL="0">
              <a:lnSpc>
                <a:spcPts val="2900"/>
              </a:lnSpc>
              <a:buNone/>
            </a:pPr>
            <a:r>
              <a:rPr lang="en-US" sz="1800" dirty="0">
                <a:solidFill>
                  <a:srgbClr val="D6E5EF"/>
                </a:solidFill>
                <a:latin typeface="Source Sans Pro" pitchFamily="34" charset="0"/>
                <a:ea typeface="Source Sans Pro" pitchFamily="34" charset="-122"/>
                <a:cs typeface="Source Sans Pro" pitchFamily="34" charset="-120"/>
              </a:rPr>
              <a:t>Respond to mouse clicks on elements like buttons, links, and images.</a:t>
            </a:r>
            <a:endParaRPr lang="en-US" sz="1800" dirty="0"/>
          </a:p>
        </p:txBody>
      </p:sp>
      <p:pic>
        <p:nvPicPr>
          <p:cNvPr id="8" name="Image 2" descr="preencoded.png">    </p:cNvPr>
          <p:cNvPicPr>
            <a:picLocks noChangeAspect="1"/>
          </p:cNvPicPr>
          <p:nvPr/>
        </p:nvPicPr>
        <p:blipFill>
          <a:blip r:embed="rId3"/>
          <a:stretch>
            <a:fillRect/>
          </a:stretch>
        </p:blipFill>
        <p:spPr>
          <a:xfrm>
            <a:off x="5262801" y="5563195"/>
            <a:ext cx="579120" cy="579120"/>
          </a:xfrm>
          <a:prstGeom prst="rect">
            <a:avLst/>
          </a:prstGeom>
        </p:spPr>
      </p:pic>
      <p:sp>
        <p:nvSpPr>
          <p:cNvPr id="9" name="Text 4"/>
          <p:cNvSpPr/>
          <p:nvPr/>
        </p:nvSpPr>
        <p:spPr>
          <a:xfrm>
            <a:off x="5262801" y="6373892"/>
            <a:ext cx="2725341" cy="340638"/>
          </a:xfrm>
          <a:prstGeom prst="rect">
            <a:avLst/>
          </a:prstGeom>
          <a:noFill/>
          <a:ln/>
        </p:spPr>
        <p:txBody>
          <a:bodyPr wrap="none" lIns="0" tIns="0" rIns="0" bIns="0" rtlCol="0" anchor="t"/>
          <a:lstStyle/>
          <a:p>
            <a:pPr algn="l" indent="0" marL="0">
              <a:lnSpc>
                <a:spcPts val="2650"/>
              </a:lnSpc>
              <a:buNone/>
            </a:pPr>
            <a:r>
              <a:rPr lang="en-US" sz="2100" dirty="0">
                <a:solidFill>
                  <a:srgbClr val="D6E5EF"/>
                </a:solidFill>
                <a:latin typeface="Lora" pitchFamily="34" charset="0"/>
                <a:ea typeface="Lora" pitchFamily="34" charset="-122"/>
                <a:cs typeface="Lora" pitchFamily="34" charset="-120"/>
              </a:rPr>
              <a:t>Keyboard Events</a:t>
            </a:r>
            <a:endParaRPr lang="en-US" sz="2100" dirty="0"/>
          </a:p>
        </p:txBody>
      </p:sp>
      <p:sp>
        <p:nvSpPr>
          <p:cNvPr id="10" name="Text 5"/>
          <p:cNvSpPr/>
          <p:nvPr/>
        </p:nvSpPr>
        <p:spPr>
          <a:xfrm>
            <a:off x="5262801" y="6853476"/>
            <a:ext cx="4104680" cy="741283"/>
          </a:xfrm>
          <a:prstGeom prst="rect">
            <a:avLst/>
          </a:prstGeom>
          <a:noFill/>
          <a:ln/>
        </p:spPr>
        <p:txBody>
          <a:bodyPr wrap="square" lIns="0" tIns="0" rIns="0" bIns="0" rtlCol="0" anchor="t"/>
          <a:lstStyle/>
          <a:p>
            <a:pPr algn="l" indent="0" marL="0">
              <a:lnSpc>
                <a:spcPts val="2900"/>
              </a:lnSpc>
              <a:buNone/>
            </a:pPr>
            <a:r>
              <a:rPr lang="en-US" sz="1800" dirty="0">
                <a:solidFill>
                  <a:srgbClr val="D6E5EF"/>
                </a:solidFill>
                <a:latin typeface="Source Sans Pro" pitchFamily="34" charset="0"/>
                <a:ea typeface="Source Sans Pro" pitchFamily="34" charset="-122"/>
                <a:cs typeface="Source Sans Pro" pitchFamily="34" charset="-120"/>
              </a:rPr>
              <a:t>Handle key presses for navigation, form input, and user interaction.</a:t>
            </a:r>
            <a:endParaRPr lang="en-US" sz="1800" dirty="0"/>
          </a:p>
        </p:txBody>
      </p:sp>
      <p:pic>
        <p:nvPicPr>
          <p:cNvPr id="11" name="Image 3" descr="preencoded.png">    </p:cNvPr>
          <p:cNvPicPr>
            <a:picLocks noChangeAspect="1"/>
          </p:cNvPicPr>
          <p:nvPr/>
        </p:nvPicPr>
        <p:blipFill>
          <a:blip r:embed="rId4"/>
          <a:stretch>
            <a:fillRect/>
          </a:stretch>
        </p:blipFill>
        <p:spPr>
          <a:xfrm>
            <a:off x="9714905" y="5563195"/>
            <a:ext cx="579120" cy="579120"/>
          </a:xfrm>
          <a:prstGeom prst="rect">
            <a:avLst/>
          </a:prstGeom>
        </p:spPr>
      </p:pic>
      <p:sp>
        <p:nvSpPr>
          <p:cNvPr id="12" name="Text 6"/>
          <p:cNvSpPr/>
          <p:nvPr/>
        </p:nvSpPr>
        <p:spPr>
          <a:xfrm>
            <a:off x="9714905" y="6373892"/>
            <a:ext cx="2725341" cy="340638"/>
          </a:xfrm>
          <a:prstGeom prst="rect">
            <a:avLst/>
          </a:prstGeom>
          <a:noFill/>
          <a:ln/>
        </p:spPr>
        <p:txBody>
          <a:bodyPr wrap="none" lIns="0" tIns="0" rIns="0" bIns="0" rtlCol="0" anchor="t"/>
          <a:lstStyle/>
          <a:p>
            <a:pPr algn="l" indent="0" marL="0">
              <a:lnSpc>
                <a:spcPts val="2650"/>
              </a:lnSpc>
              <a:buNone/>
            </a:pPr>
            <a:r>
              <a:rPr lang="en-US" sz="2100" dirty="0">
                <a:solidFill>
                  <a:srgbClr val="D6E5EF"/>
                </a:solidFill>
                <a:latin typeface="Lora" pitchFamily="34" charset="0"/>
                <a:ea typeface="Lora" pitchFamily="34" charset="-122"/>
                <a:cs typeface="Lora" pitchFamily="34" charset="-120"/>
              </a:rPr>
              <a:t>Form Events</a:t>
            </a:r>
            <a:endParaRPr lang="en-US" sz="2100" dirty="0"/>
          </a:p>
        </p:txBody>
      </p:sp>
      <p:sp>
        <p:nvSpPr>
          <p:cNvPr id="13" name="Text 7"/>
          <p:cNvSpPr/>
          <p:nvPr/>
        </p:nvSpPr>
        <p:spPr>
          <a:xfrm>
            <a:off x="9714905" y="6853476"/>
            <a:ext cx="4104680" cy="741283"/>
          </a:xfrm>
          <a:prstGeom prst="rect">
            <a:avLst/>
          </a:prstGeom>
          <a:noFill/>
          <a:ln/>
        </p:spPr>
        <p:txBody>
          <a:bodyPr wrap="square" lIns="0" tIns="0" rIns="0" bIns="0" rtlCol="0" anchor="t"/>
          <a:lstStyle/>
          <a:p>
            <a:pPr algn="l" indent="0" marL="0">
              <a:lnSpc>
                <a:spcPts val="2900"/>
              </a:lnSpc>
              <a:buNone/>
            </a:pPr>
            <a:r>
              <a:rPr lang="en-US" sz="1800" dirty="0">
                <a:solidFill>
                  <a:srgbClr val="D6E5EF"/>
                </a:solidFill>
                <a:latin typeface="Source Sans Pro" pitchFamily="34" charset="0"/>
                <a:ea typeface="Source Sans Pro" pitchFamily="34" charset="-122"/>
                <a:cs typeface="Source Sans Pro" pitchFamily="34" charset="-120"/>
              </a:rPr>
              <a:t>Process form submissions, validate user input, and handle data submission.</a:t>
            </a:r>
            <a:endParaRPr lang="en-US" sz="1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62318" y="969288"/>
            <a:ext cx="7491293" cy="568047"/>
          </a:xfrm>
          <a:prstGeom prst="rect">
            <a:avLst/>
          </a:prstGeom>
          <a:noFill/>
          <a:ln/>
        </p:spPr>
        <p:txBody>
          <a:bodyPr wrap="none" lIns="0" tIns="0" rIns="0" bIns="0" rtlCol="0" anchor="t"/>
          <a:lstStyle/>
          <a:p>
            <a:pPr indent="0" marL="0">
              <a:lnSpc>
                <a:spcPts val="4450"/>
              </a:lnSpc>
              <a:buNone/>
            </a:pPr>
            <a:r>
              <a:rPr lang="en-US" sz="3550" dirty="0">
                <a:solidFill>
                  <a:srgbClr val="F98AC7"/>
                </a:solidFill>
                <a:latin typeface="Lora" pitchFamily="34" charset="0"/>
                <a:ea typeface="Lora" pitchFamily="34" charset="-122"/>
                <a:cs typeface="Lora" pitchFamily="34" charset="-120"/>
              </a:rPr>
              <a:t>Best Practices and Troubleshooting</a:t>
            </a:r>
            <a:endParaRPr lang="en-US" sz="3550" dirty="0"/>
          </a:p>
        </p:txBody>
      </p:sp>
      <p:sp>
        <p:nvSpPr>
          <p:cNvPr id="4" name="Text 1"/>
          <p:cNvSpPr/>
          <p:nvPr/>
        </p:nvSpPr>
        <p:spPr>
          <a:xfrm>
            <a:off x="6162318" y="1827014"/>
            <a:ext cx="7792164" cy="617934"/>
          </a:xfrm>
          <a:prstGeom prst="rect">
            <a:avLst/>
          </a:prstGeom>
          <a:noFill/>
          <a:ln/>
        </p:spPr>
        <p:txBody>
          <a:bodyPr wrap="square" lIns="0" tIns="0" rIns="0" bIns="0" rtlCol="0" anchor="t"/>
          <a:lstStyle/>
          <a:p>
            <a:pPr indent="0" marL="0">
              <a:lnSpc>
                <a:spcPts val="2400"/>
              </a:lnSpc>
              <a:buNone/>
            </a:pPr>
            <a:r>
              <a:rPr lang="en-US" sz="1500" dirty="0">
                <a:solidFill>
                  <a:srgbClr val="D6E5EF"/>
                </a:solidFill>
                <a:latin typeface="Source Sans Pro" pitchFamily="34" charset="0"/>
                <a:ea typeface="Source Sans Pro" pitchFamily="34" charset="-122"/>
                <a:cs typeface="Source Sans Pro" pitchFamily="34" charset="-120"/>
              </a:rPr>
              <a:t>Effective event handling relies on adhering to best practices and addressing potential issues. Follow these guidelines to enhance the reliability and responsiveness of your web applications.</a:t>
            </a:r>
            <a:endParaRPr lang="en-US" sz="1500" dirty="0"/>
          </a:p>
        </p:txBody>
      </p:sp>
      <p:sp>
        <p:nvSpPr>
          <p:cNvPr id="5" name="Shape 2"/>
          <p:cNvSpPr/>
          <p:nvPr/>
        </p:nvSpPr>
        <p:spPr>
          <a:xfrm>
            <a:off x="6440567" y="2662118"/>
            <a:ext cx="22860" cy="4598194"/>
          </a:xfrm>
          <a:prstGeom prst="roundRect">
            <a:avLst>
              <a:gd name="adj" fmla="val 126728"/>
            </a:avLst>
          </a:prstGeom>
          <a:solidFill>
            <a:srgbClr val="5D606B"/>
          </a:solidFill>
          <a:ln/>
        </p:spPr>
      </p:sp>
      <p:sp>
        <p:nvSpPr>
          <p:cNvPr id="6" name="Shape 3"/>
          <p:cNvSpPr/>
          <p:nvPr/>
        </p:nvSpPr>
        <p:spPr>
          <a:xfrm>
            <a:off x="6646366" y="3085028"/>
            <a:ext cx="675918" cy="22860"/>
          </a:xfrm>
          <a:prstGeom prst="roundRect">
            <a:avLst>
              <a:gd name="adj" fmla="val 126728"/>
            </a:avLst>
          </a:prstGeom>
          <a:solidFill>
            <a:srgbClr val="5D606B"/>
          </a:solidFill>
          <a:ln/>
        </p:spPr>
      </p:sp>
      <p:sp>
        <p:nvSpPr>
          <p:cNvPr id="7" name="Shape 4"/>
          <p:cNvSpPr/>
          <p:nvPr/>
        </p:nvSpPr>
        <p:spPr>
          <a:xfrm>
            <a:off x="6234767" y="2879288"/>
            <a:ext cx="434459" cy="434459"/>
          </a:xfrm>
          <a:prstGeom prst="roundRect">
            <a:avLst>
              <a:gd name="adj" fmla="val 6668"/>
            </a:avLst>
          </a:prstGeom>
          <a:solidFill>
            <a:srgbClr val="444752"/>
          </a:solidFill>
          <a:ln/>
        </p:spPr>
      </p:sp>
      <p:sp>
        <p:nvSpPr>
          <p:cNvPr id="8" name="Text 5"/>
          <p:cNvSpPr/>
          <p:nvPr/>
        </p:nvSpPr>
        <p:spPr>
          <a:xfrm>
            <a:off x="6402288" y="2960132"/>
            <a:ext cx="99298" cy="272653"/>
          </a:xfrm>
          <a:prstGeom prst="rect">
            <a:avLst/>
          </a:prstGeom>
          <a:noFill/>
          <a:ln/>
        </p:spPr>
        <p:txBody>
          <a:bodyPr wrap="none" lIns="0" tIns="0" rIns="0" bIns="0" rtlCol="0" anchor="t"/>
          <a:lstStyle/>
          <a:p>
            <a:pPr algn="ctr" indent="0" marL="0">
              <a:lnSpc>
                <a:spcPts val="2100"/>
              </a:lnSpc>
              <a:buNone/>
            </a:pPr>
            <a:r>
              <a:rPr lang="en-US" sz="2100" dirty="0">
                <a:solidFill>
                  <a:srgbClr val="D6E5EF"/>
                </a:solidFill>
                <a:latin typeface="Lora" pitchFamily="34" charset="0"/>
                <a:ea typeface="Lora" pitchFamily="34" charset="-122"/>
                <a:cs typeface="Lora" pitchFamily="34" charset="-120"/>
              </a:rPr>
              <a:t>1</a:t>
            </a:r>
            <a:endParaRPr lang="en-US" sz="2100" dirty="0"/>
          </a:p>
        </p:txBody>
      </p:sp>
      <p:sp>
        <p:nvSpPr>
          <p:cNvPr id="9" name="Text 6"/>
          <p:cNvSpPr/>
          <p:nvPr/>
        </p:nvSpPr>
        <p:spPr>
          <a:xfrm>
            <a:off x="7514153" y="2855238"/>
            <a:ext cx="2630210" cy="283964"/>
          </a:xfrm>
          <a:prstGeom prst="rect">
            <a:avLst/>
          </a:prstGeom>
          <a:noFill/>
          <a:ln/>
        </p:spPr>
        <p:txBody>
          <a:bodyPr wrap="none" lIns="0" tIns="0" rIns="0" bIns="0" rtlCol="0" anchor="t"/>
          <a:lstStyle/>
          <a:p>
            <a:pPr algn="l" indent="0" marL="0">
              <a:lnSpc>
                <a:spcPts val="2200"/>
              </a:lnSpc>
              <a:buNone/>
            </a:pPr>
            <a:r>
              <a:rPr lang="en-US" sz="1750" dirty="0">
                <a:solidFill>
                  <a:srgbClr val="D6E5EF"/>
                </a:solidFill>
                <a:latin typeface="Lora" pitchFamily="34" charset="0"/>
                <a:ea typeface="Lora" pitchFamily="34" charset="-122"/>
                <a:cs typeface="Lora" pitchFamily="34" charset="-120"/>
              </a:rPr>
              <a:t>Prevent Default Behavior</a:t>
            </a:r>
            <a:endParaRPr lang="en-US" sz="1750" dirty="0"/>
          </a:p>
        </p:txBody>
      </p:sp>
      <p:sp>
        <p:nvSpPr>
          <p:cNvPr id="10" name="Text 7"/>
          <p:cNvSpPr/>
          <p:nvPr/>
        </p:nvSpPr>
        <p:spPr>
          <a:xfrm>
            <a:off x="7514153" y="3255050"/>
            <a:ext cx="6440329" cy="617934"/>
          </a:xfrm>
          <a:prstGeom prst="rect">
            <a:avLst/>
          </a:prstGeom>
          <a:noFill/>
          <a:ln/>
        </p:spPr>
        <p:txBody>
          <a:bodyPr wrap="square" lIns="0" tIns="0" rIns="0" bIns="0" rtlCol="0" anchor="t"/>
          <a:lstStyle/>
          <a:p>
            <a:pPr algn="l" indent="0" marL="0">
              <a:lnSpc>
                <a:spcPts val="2400"/>
              </a:lnSpc>
              <a:buNone/>
            </a:pPr>
            <a:r>
              <a:rPr lang="en-US" sz="1500" dirty="0">
                <a:solidFill>
                  <a:srgbClr val="D6E5EF"/>
                </a:solidFill>
                <a:latin typeface="Source Sans Pro" pitchFamily="34" charset="0"/>
                <a:ea typeface="Source Sans Pro" pitchFamily="34" charset="-122"/>
                <a:cs typeface="Source Sans Pro" pitchFamily="34" charset="-120"/>
              </a:rPr>
              <a:t>Use `event.preventDefault()` to prevent the default behavior of certain events, like form submission.</a:t>
            </a:r>
            <a:endParaRPr lang="en-US" sz="1500" dirty="0"/>
          </a:p>
        </p:txBody>
      </p:sp>
      <p:sp>
        <p:nvSpPr>
          <p:cNvPr id="11" name="Shape 8"/>
          <p:cNvSpPr/>
          <p:nvPr/>
        </p:nvSpPr>
        <p:spPr>
          <a:xfrm>
            <a:off x="6646366" y="4682133"/>
            <a:ext cx="675918" cy="22860"/>
          </a:xfrm>
          <a:prstGeom prst="roundRect">
            <a:avLst>
              <a:gd name="adj" fmla="val 126728"/>
            </a:avLst>
          </a:prstGeom>
          <a:solidFill>
            <a:srgbClr val="5D606B"/>
          </a:solidFill>
          <a:ln/>
        </p:spPr>
      </p:sp>
      <p:sp>
        <p:nvSpPr>
          <p:cNvPr id="12" name="Shape 9"/>
          <p:cNvSpPr/>
          <p:nvPr/>
        </p:nvSpPr>
        <p:spPr>
          <a:xfrm>
            <a:off x="6234767" y="4476393"/>
            <a:ext cx="434459" cy="434459"/>
          </a:xfrm>
          <a:prstGeom prst="roundRect">
            <a:avLst>
              <a:gd name="adj" fmla="val 6668"/>
            </a:avLst>
          </a:prstGeom>
          <a:solidFill>
            <a:srgbClr val="444752"/>
          </a:solidFill>
          <a:ln/>
        </p:spPr>
      </p:sp>
      <p:sp>
        <p:nvSpPr>
          <p:cNvPr id="13" name="Text 10"/>
          <p:cNvSpPr/>
          <p:nvPr/>
        </p:nvSpPr>
        <p:spPr>
          <a:xfrm>
            <a:off x="6378714" y="4557236"/>
            <a:ext cx="146447" cy="272653"/>
          </a:xfrm>
          <a:prstGeom prst="rect">
            <a:avLst/>
          </a:prstGeom>
          <a:noFill/>
          <a:ln/>
        </p:spPr>
        <p:txBody>
          <a:bodyPr wrap="none" lIns="0" tIns="0" rIns="0" bIns="0" rtlCol="0" anchor="t"/>
          <a:lstStyle/>
          <a:p>
            <a:pPr algn="ctr" indent="0" marL="0">
              <a:lnSpc>
                <a:spcPts val="2100"/>
              </a:lnSpc>
              <a:buNone/>
            </a:pPr>
            <a:r>
              <a:rPr lang="en-US" sz="2100" dirty="0">
                <a:solidFill>
                  <a:srgbClr val="D6E5EF"/>
                </a:solidFill>
                <a:latin typeface="Lora" pitchFamily="34" charset="0"/>
                <a:ea typeface="Lora" pitchFamily="34" charset="-122"/>
                <a:cs typeface="Lora" pitchFamily="34" charset="-120"/>
              </a:rPr>
              <a:t>2</a:t>
            </a:r>
            <a:endParaRPr lang="en-US" sz="2100" dirty="0"/>
          </a:p>
        </p:txBody>
      </p:sp>
      <p:sp>
        <p:nvSpPr>
          <p:cNvPr id="14" name="Text 11"/>
          <p:cNvSpPr/>
          <p:nvPr/>
        </p:nvSpPr>
        <p:spPr>
          <a:xfrm>
            <a:off x="7514153" y="4452342"/>
            <a:ext cx="2479238" cy="283964"/>
          </a:xfrm>
          <a:prstGeom prst="rect">
            <a:avLst/>
          </a:prstGeom>
          <a:noFill/>
          <a:ln/>
        </p:spPr>
        <p:txBody>
          <a:bodyPr wrap="none" lIns="0" tIns="0" rIns="0" bIns="0" rtlCol="0" anchor="t"/>
          <a:lstStyle/>
          <a:p>
            <a:pPr algn="l" indent="0" marL="0">
              <a:lnSpc>
                <a:spcPts val="2200"/>
              </a:lnSpc>
              <a:buNone/>
            </a:pPr>
            <a:r>
              <a:rPr lang="en-US" sz="1750" dirty="0">
                <a:solidFill>
                  <a:srgbClr val="D6E5EF"/>
                </a:solidFill>
                <a:latin typeface="Lora" pitchFamily="34" charset="0"/>
                <a:ea typeface="Lora" pitchFamily="34" charset="-122"/>
                <a:cs typeface="Lora" pitchFamily="34" charset="-120"/>
              </a:rPr>
              <a:t>Event Listener Removal</a:t>
            </a:r>
            <a:endParaRPr lang="en-US" sz="1750" dirty="0"/>
          </a:p>
        </p:txBody>
      </p:sp>
      <p:sp>
        <p:nvSpPr>
          <p:cNvPr id="15" name="Text 12"/>
          <p:cNvSpPr/>
          <p:nvPr/>
        </p:nvSpPr>
        <p:spPr>
          <a:xfrm>
            <a:off x="7514153" y="4852154"/>
            <a:ext cx="6440329" cy="617934"/>
          </a:xfrm>
          <a:prstGeom prst="rect">
            <a:avLst/>
          </a:prstGeom>
          <a:noFill/>
          <a:ln/>
        </p:spPr>
        <p:txBody>
          <a:bodyPr wrap="square" lIns="0" tIns="0" rIns="0" bIns="0" rtlCol="0" anchor="t"/>
          <a:lstStyle/>
          <a:p>
            <a:pPr algn="l" indent="0" marL="0">
              <a:lnSpc>
                <a:spcPts val="2400"/>
              </a:lnSpc>
              <a:buNone/>
            </a:pPr>
            <a:r>
              <a:rPr lang="en-US" sz="1500" dirty="0">
                <a:solidFill>
                  <a:srgbClr val="D6E5EF"/>
                </a:solidFill>
                <a:latin typeface="Source Sans Pro" pitchFamily="34" charset="0"/>
                <a:ea typeface="Source Sans Pro" pitchFamily="34" charset="-122"/>
                <a:cs typeface="Source Sans Pro" pitchFamily="34" charset="-120"/>
              </a:rPr>
              <a:t>Remove event listeners when they are no longer needed to avoid memory leaks and unexpected behavior.</a:t>
            </a:r>
            <a:endParaRPr lang="en-US" sz="1500" dirty="0"/>
          </a:p>
        </p:txBody>
      </p:sp>
      <p:sp>
        <p:nvSpPr>
          <p:cNvPr id="16" name="Shape 13"/>
          <p:cNvSpPr/>
          <p:nvPr/>
        </p:nvSpPr>
        <p:spPr>
          <a:xfrm>
            <a:off x="6646366" y="6279237"/>
            <a:ext cx="675918" cy="22860"/>
          </a:xfrm>
          <a:prstGeom prst="roundRect">
            <a:avLst>
              <a:gd name="adj" fmla="val 126728"/>
            </a:avLst>
          </a:prstGeom>
          <a:solidFill>
            <a:srgbClr val="5D606B"/>
          </a:solidFill>
          <a:ln/>
        </p:spPr>
      </p:sp>
      <p:sp>
        <p:nvSpPr>
          <p:cNvPr id="17" name="Shape 14"/>
          <p:cNvSpPr/>
          <p:nvPr/>
        </p:nvSpPr>
        <p:spPr>
          <a:xfrm>
            <a:off x="6234767" y="6073497"/>
            <a:ext cx="434459" cy="434459"/>
          </a:xfrm>
          <a:prstGeom prst="roundRect">
            <a:avLst>
              <a:gd name="adj" fmla="val 6668"/>
            </a:avLst>
          </a:prstGeom>
          <a:solidFill>
            <a:srgbClr val="444752"/>
          </a:solidFill>
          <a:ln/>
        </p:spPr>
      </p:sp>
      <p:sp>
        <p:nvSpPr>
          <p:cNvPr id="18" name="Text 15"/>
          <p:cNvSpPr/>
          <p:nvPr/>
        </p:nvSpPr>
        <p:spPr>
          <a:xfrm>
            <a:off x="6376095" y="6154341"/>
            <a:ext cx="151805" cy="272653"/>
          </a:xfrm>
          <a:prstGeom prst="rect">
            <a:avLst/>
          </a:prstGeom>
          <a:noFill/>
          <a:ln/>
        </p:spPr>
        <p:txBody>
          <a:bodyPr wrap="none" lIns="0" tIns="0" rIns="0" bIns="0" rtlCol="0" anchor="t"/>
          <a:lstStyle/>
          <a:p>
            <a:pPr algn="ctr" indent="0" marL="0">
              <a:lnSpc>
                <a:spcPts val="2100"/>
              </a:lnSpc>
              <a:buNone/>
            </a:pPr>
            <a:r>
              <a:rPr lang="en-US" sz="2100" dirty="0">
                <a:solidFill>
                  <a:srgbClr val="D6E5EF"/>
                </a:solidFill>
                <a:latin typeface="Lora" pitchFamily="34" charset="0"/>
                <a:ea typeface="Lora" pitchFamily="34" charset="-122"/>
                <a:cs typeface="Lora" pitchFamily="34" charset="-120"/>
              </a:rPr>
              <a:t>3</a:t>
            </a:r>
            <a:endParaRPr lang="en-US" sz="2100" dirty="0"/>
          </a:p>
        </p:txBody>
      </p:sp>
      <p:sp>
        <p:nvSpPr>
          <p:cNvPr id="19" name="Text 16"/>
          <p:cNvSpPr/>
          <p:nvPr/>
        </p:nvSpPr>
        <p:spPr>
          <a:xfrm>
            <a:off x="7514153" y="6049447"/>
            <a:ext cx="2272070" cy="283964"/>
          </a:xfrm>
          <a:prstGeom prst="rect">
            <a:avLst/>
          </a:prstGeom>
          <a:noFill/>
          <a:ln/>
        </p:spPr>
        <p:txBody>
          <a:bodyPr wrap="none" lIns="0" tIns="0" rIns="0" bIns="0" rtlCol="0" anchor="t"/>
          <a:lstStyle/>
          <a:p>
            <a:pPr algn="l" indent="0" marL="0">
              <a:lnSpc>
                <a:spcPts val="2200"/>
              </a:lnSpc>
              <a:buNone/>
            </a:pPr>
            <a:r>
              <a:rPr lang="en-US" sz="1750" dirty="0">
                <a:solidFill>
                  <a:srgbClr val="D6E5EF"/>
                </a:solidFill>
                <a:latin typeface="Lora" pitchFamily="34" charset="0"/>
                <a:ea typeface="Lora" pitchFamily="34" charset="-122"/>
                <a:cs typeface="Lora" pitchFamily="34" charset="-120"/>
              </a:rPr>
              <a:t>Capture Phase</a:t>
            </a:r>
            <a:endParaRPr lang="en-US" sz="1750" dirty="0"/>
          </a:p>
        </p:txBody>
      </p:sp>
      <p:sp>
        <p:nvSpPr>
          <p:cNvPr id="20" name="Text 17"/>
          <p:cNvSpPr/>
          <p:nvPr/>
        </p:nvSpPr>
        <p:spPr>
          <a:xfrm>
            <a:off x="7514153" y="6449258"/>
            <a:ext cx="6440329" cy="617934"/>
          </a:xfrm>
          <a:prstGeom prst="rect">
            <a:avLst/>
          </a:prstGeom>
          <a:noFill/>
          <a:ln/>
        </p:spPr>
        <p:txBody>
          <a:bodyPr wrap="square" lIns="0" tIns="0" rIns="0" bIns="0" rtlCol="0" anchor="t"/>
          <a:lstStyle/>
          <a:p>
            <a:pPr algn="l" indent="0" marL="0">
              <a:lnSpc>
                <a:spcPts val="2400"/>
              </a:lnSpc>
              <a:buNone/>
            </a:pPr>
            <a:r>
              <a:rPr lang="en-US" sz="1500" dirty="0">
                <a:solidFill>
                  <a:srgbClr val="D6E5EF"/>
                </a:solidFill>
                <a:latin typeface="Source Sans Pro" pitchFamily="34" charset="0"/>
                <a:ea typeface="Source Sans Pro" pitchFamily="34" charset="-122"/>
                <a:cs typeface="Source Sans Pro" pitchFamily="34" charset="-120"/>
              </a:rPr>
              <a:t>Use `addEventListener` with the `capture` option to handle events before they bubble up the DOM tree.</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2024-09-30T04:49:56Z</dcterms:created>
  <dcterms:modified xsi:type="dcterms:W3CDTF">2024-09-30T04:49:56Z</dcterms:modified>
</cp:coreProperties>
</file>